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7" r:id="rId3"/>
    <p:sldMasterId id="2147483685" r:id="rId4"/>
    <p:sldMasterId id="2147483672" r:id="rId5"/>
  </p:sldMasterIdLst>
  <p:notesMasterIdLst>
    <p:notesMasterId r:id="rId15"/>
  </p:notesMasterIdLst>
  <p:handoutMasterIdLst>
    <p:handoutMasterId r:id="rId16"/>
  </p:handoutMasterIdLst>
  <p:sldIdLst>
    <p:sldId id="272" r:id="rId6"/>
    <p:sldId id="309" r:id="rId7"/>
    <p:sldId id="312" r:id="rId8"/>
    <p:sldId id="311" r:id="rId9"/>
    <p:sldId id="313" r:id="rId10"/>
    <p:sldId id="314" r:id="rId11"/>
    <p:sldId id="315" r:id="rId12"/>
    <p:sldId id="316" r:id="rId13"/>
    <p:sldId id="317" r:id="rId14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28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6" autoAdjust="0"/>
    <p:restoredTop sz="94651" autoAdjust="0"/>
  </p:normalViewPr>
  <p:slideViewPr>
    <p:cSldViewPr snapToGrid="0" showGuides="1">
      <p:cViewPr varScale="1">
        <p:scale>
          <a:sx n="109" d="100"/>
          <a:sy n="109" d="100"/>
        </p:scale>
        <p:origin x="444" y="102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9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ustomXml" Target="../customXml/item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r">
              <a:defRPr sz="1200"/>
            </a:lvl1pPr>
          </a:lstStyle>
          <a:p>
            <a:fld id="{A5D0C031-3296-4D41-9936-FC3B055AAF68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2" y="9428586"/>
            <a:ext cx="2945659" cy="498055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5" y="9428586"/>
            <a:ext cx="2945659" cy="498055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r">
              <a:defRPr sz="1200"/>
            </a:lvl1pPr>
          </a:lstStyle>
          <a:p>
            <a:fld id="{A56F94B8-539C-44DA-B099-5C08926E80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993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r">
              <a:defRPr sz="1200"/>
            </a:lvl1pPr>
          </a:lstStyle>
          <a:p>
            <a:fld id="{BBD3F4D2-46FB-4F4A-9ACB-84CDF073D044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6" tIns="45708" rIns="91416" bIns="45708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</p:spPr>
        <p:txBody>
          <a:bodyPr vert="horz" lIns="91416" tIns="45708" rIns="91416" bIns="4570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2" y="9428586"/>
            <a:ext cx="2945659" cy="498055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5" y="9428586"/>
            <a:ext cx="2945659" cy="498055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r">
              <a:defRPr sz="1200"/>
            </a:lvl1pPr>
          </a:lstStyle>
          <a:p>
            <a:fld id="{3EFCCE0E-8182-4097-B967-976C5B7A56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6182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7172" name="Marcador de encabezado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mtClean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8197" name="Marcador de número de diapositiva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755" indent="-28567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700" indent="-22854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780" indent="-22854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6860" indent="-22854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940" indent="-228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020" indent="-228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100" indent="-228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180" indent="-2285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8F6E57B-A862-4237-A014-3FBEC97A18BF}" type="slidenum">
              <a:rPr lang="es-ES" altLang="es-ES">
                <a:solidFill>
                  <a:prstClr val="black"/>
                </a:solidFill>
              </a:rPr>
              <a:pPr/>
              <a:t>1</a:t>
            </a:fld>
            <a:endParaRPr lang="es-ES" alt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905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979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C17A94-CE24-4141-B2A9-20C2EA53D054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EC6879-51F6-4663-A1D4-D8CF1E6E33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070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C17A94-CE24-4141-B2A9-20C2EA53D054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EC6879-51F6-4663-A1D4-D8CF1E6E33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5868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57161-A1D2-4F49-A24D-E7A7F9B5BC6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08/02/2019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972ED-740A-4CDC-B562-3F895F88C5E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12650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7ECB6-9EB7-4DC8-9AB1-18F4530C1118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08/02/2019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C3B2F-5689-43AB-B72A-E22F0B9CA38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734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0F94F-BA8A-4704-A6CB-B2BF80BBC29B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08/02/2019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C2074-7EF7-4713-B8FA-F1A66E36139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05982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29968-EDC9-4E77-A59B-F3E999D8C86B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08/02/2019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06676-477D-4CF9-8974-B9F67F18772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24137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7372B-FCF1-4904-B931-9E5F25D997FD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08/02/2019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5F612-3E8E-4358-9B71-B93D31A5BD4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90929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7DBCD-F14C-4240-B03C-C288622DAF5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08/02/2019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8C0AD-8B52-4EAD-B08A-BCA4AC5CB0B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29692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A3BD0-8DA4-4C86-BBCA-2707A039DAA8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08/02/2019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87BA7-5E4F-4A1F-8148-CB7E4B1A341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22396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884D-2EF5-4DEE-A47C-80CCFDF189A1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08/02/2019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862B8-7B6D-4271-9E5A-CD597105B2E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59275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C17A94-CE24-4141-B2A9-20C2EA53D054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EC6879-51F6-4663-A1D4-D8CF1E6E33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2781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3E0E2-6BB2-4AAB-AF09-B775B7994323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08/02/2019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731D4-7F43-4206-9CA0-C9BCB7F9599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19010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86C24-17AB-4B50-A0B6-DC9523F0BF51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08/02/2019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608C8-9664-4E78-8854-21D530C75DF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79939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8C99B-F270-46F8-A2CD-EF422722BF3D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08/02/2019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142AA-1AD6-4272-8782-D25E1E0B897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70181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7186-6E44-4E82-B7FE-C6C22EF31BC8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42FA-372A-4E0D-9787-B5752337E4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80948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7186-6E44-4E82-B7FE-C6C22EF31BC8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42FA-372A-4E0D-9787-B5752337E4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52553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7186-6E44-4E82-B7FE-C6C22EF31BC8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42FA-372A-4E0D-9787-B5752337E4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8837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7186-6E44-4E82-B7FE-C6C22EF31BC8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42FA-372A-4E0D-9787-B5752337E4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75144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7186-6E44-4E82-B7FE-C6C22EF31BC8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42FA-372A-4E0D-9787-B5752337E4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50312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7186-6E44-4E82-B7FE-C6C22EF31BC8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42FA-372A-4E0D-9787-B5752337E4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20590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7186-6E44-4E82-B7FE-C6C22EF31BC8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42FA-372A-4E0D-9787-B5752337E4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8411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C17A94-CE24-4141-B2A9-20C2EA53D054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EC6879-51F6-4663-A1D4-D8CF1E6E33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91327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7186-6E44-4E82-B7FE-C6C22EF31BC8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42FA-372A-4E0D-9787-B5752337E4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1007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7186-6E44-4E82-B7FE-C6C22EF31BC8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42FA-372A-4E0D-9787-B5752337E4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93373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7186-6E44-4E82-B7FE-C6C22EF31BC8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42FA-372A-4E0D-9787-B5752337E4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50857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7186-6E44-4E82-B7FE-C6C22EF31BC8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42FA-372A-4E0D-9787-B5752337E4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01180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5544-5F74-4CDD-94AC-C0E0EEE8288A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4914-B739-40E1-9106-2202551E02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31153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5544-5F74-4CDD-94AC-C0E0EEE8288A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4914-B739-40E1-9106-2202551E02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19512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5544-5F74-4CDD-94AC-C0E0EEE8288A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4914-B739-40E1-9106-2202551E02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21071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5544-5F74-4CDD-94AC-C0E0EEE8288A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4914-B739-40E1-9106-2202551E02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9751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5544-5F74-4CDD-94AC-C0E0EEE8288A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4914-B739-40E1-9106-2202551E02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26186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5544-5F74-4CDD-94AC-C0E0EEE8288A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4914-B739-40E1-9106-2202551E02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C17A94-CE24-4141-B2A9-20C2EA53D054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EC6879-51F6-4663-A1D4-D8CF1E6E33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17757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5544-5F74-4CDD-94AC-C0E0EEE8288A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4914-B739-40E1-9106-2202551E02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56600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5544-5F74-4CDD-94AC-C0E0EEE8288A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4914-B739-40E1-9106-2202551E02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13794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5544-5F74-4CDD-94AC-C0E0EEE8288A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4914-B739-40E1-9106-2202551E02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29753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5544-5F74-4CDD-94AC-C0E0EEE8288A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4914-B739-40E1-9106-2202551E02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36731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5544-5F74-4CDD-94AC-C0E0EEE8288A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4914-B739-40E1-9106-2202551E02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2804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46591E25-F479-A441-9C1F-593CCAFB8C1B}" type="datetimeFigureOut">
              <a:rPr lang="es-ES_tradnl" sz="2400" smtClean="0">
                <a:solidFill>
                  <a:prstClr val="white"/>
                </a:solidFill>
              </a:rPr>
              <a:pPr defTabSz="1219170"/>
              <a:t>08/02/2019</a:t>
            </a:fld>
            <a:endParaRPr lang="es-ES_tradnl" sz="2400">
              <a:solidFill>
                <a:prstClr val="white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es-ES_tradnl" sz="2400">
              <a:solidFill>
                <a:prstClr val="white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BCDEE3AF-B6A0-744A-BF6A-9379A10011D6}" type="slidenum">
              <a:rPr lang="es-ES_tradnl" sz="2400" smtClean="0">
                <a:solidFill>
                  <a:prstClr val="white"/>
                </a:solidFill>
              </a:rPr>
              <a:pPr defTabSz="1219170"/>
              <a:t>‹Nº›</a:t>
            </a:fld>
            <a:endParaRPr lang="es-ES_tradnl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2379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46591E25-F479-A441-9C1F-593CCAFB8C1B}" type="datetimeFigureOut">
              <a:rPr lang="es-ES_tradnl" sz="2400" smtClean="0">
                <a:solidFill>
                  <a:prstClr val="white"/>
                </a:solidFill>
              </a:rPr>
              <a:pPr defTabSz="1219170"/>
              <a:t>08/02/2019</a:t>
            </a:fld>
            <a:endParaRPr lang="es-ES_tradnl" sz="2400">
              <a:solidFill>
                <a:prstClr val="white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es-ES_tradnl" sz="2400">
              <a:solidFill>
                <a:prstClr val="white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BCDEE3AF-B6A0-744A-BF6A-9379A10011D6}" type="slidenum">
              <a:rPr lang="es-ES_tradnl" sz="2400" smtClean="0">
                <a:solidFill>
                  <a:prstClr val="white"/>
                </a:solidFill>
              </a:rPr>
              <a:pPr defTabSz="1219170"/>
              <a:t>‹Nº›</a:t>
            </a:fld>
            <a:endParaRPr lang="es-ES_tradnl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9872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46591E25-F479-A441-9C1F-593CCAFB8C1B}" type="datetimeFigureOut">
              <a:rPr lang="es-ES_tradnl" sz="2400" smtClean="0">
                <a:solidFill>
                  <a:prstClr val="white"/>
                </a:solidFill>
              </a:rPr>
              <a:pPr defTabSz="1219170"/>
              <a:t>08/02/2019</a:t>
            </a:fld>
            <a:endParaRPr lang="es-ES_tradnl" sz="2400">
              <a:solidFill>
                <a:prstClr val="white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es-ES_tradnl" sz="2400">
              <a:solidFill>
                <a:prstClr val="white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BCDEE3AF-B6A0-744A-BF6A-9379A10011D6}" type="slidenum">
              <a:rPr lang="es-ES_tradnl" sz="2400" smtClean="0">
                <a:solidFill>
                  <a:prstClr val="white"/>
                </a:solidFill>
              </a:rPr>
              <a:pPr defTabSz="1219170"/>
              <a:t>‹Nº›</a:t>
            </a:fld>
            <a:endParaRPr lang="es-ES_tradnl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43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46591E25-F479-A441-9C1F-593CCAFB8C1B}" type="datetimeFigureOut">
              <a:rPr lang="es-ES_tradnl" sz="2400" smtClean="0">
                <a:solidFill>
                  <a:prstClr val="white"/>
                </a:solidFill>
              </a:rPr>
              <a:pPr defTabSz="1219170"/>
              <a:t>08/02/2019</a:t>
            </a:fld>
            <a:endParaRPr lang="es-ES_tradnl" sz="2400">
              <a:solidFill>
                <a:prstClr val="white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es-ES_tradnl" sz="2400">
              <a:solidFill>
                <a:prstClr val="white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BCDEE3AF-B6A0-744A-BF6A-9379A10011D6}" type="slidenum">
              <a:rPr lang="es-ES_tradnl" sz="2400" smtClean="0">
                <a:solidFill>
                  <a:prstClr val="white"/>
                </a:solidFill>
              </a:rPr>
              <a:pPr defTabSz="1219170"/>
              <a:t>‹Nº›</a:t>
            </a:fld>
            <a:endParaRPr lang="es-ES_tradnl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1652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46591E25-F479-A441-9C1F-593CCAFB8C1B}" type="datetimeFigureOut">
              <a:rPr lang="es-ES_tradnl" sz="2400" smtClean="0">
                <a:solidFill>
                  <a:prstClr val="white"/>
                </a:solidFill>
              </a:rPr>
              <a:pPr defTabSz="1219170"/>
              <a:t>08/02/2019</a:t>
            </a:fld>
            <a:endParaRPr lang="es-ES_tradnl" sz="2400">
              <a:solidFill>
                <a:prstClr val="white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es-ES_tradnl" sz="2400">
              <a:solidFill>
                <a:prstClr val="white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BCDEE3AF-B6A0-744A-BF6A-9379A10011D6}" type="slidenum">
              <a:rPr lang="es-ES_tradnl" sz="2400" smtClean="0">
                <a:solidFill>
                  <a:prstClr val="white"/>
                </a:solidFill>
              </a:rPr>
              <a:pPr defTabSz="1219170"/>
              <a:t>‹Nº›</a:t>
            </a:fld>
            <a:endParaRPr lang="es-ES_tradnl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81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C17A94-CE24-4141-B2A9-20C2EA53D054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EC6879-51F6-4663-A1D4-D8CF1E6E33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27005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46591E25-F479-A441-9C1F-593CCAFB8C1B}" type="datetimeFigureOut">
              <a:rPr lang="es-ES_tradnl" sz="2400" smtClean="0">
                <a:solidFill>
                  <a:prstClr val="white"/>
                </a:solidFill>
              </a:rPr>
              <a:pPr defTabSz="1219170"/>
              <a:t>08/02/2019</a:t>
            </a:fld>
            <a:endParaRPr lang="es-ES_tradnl" sz="2400">
              <a:solidFill>
                <a:prstClr val="white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es-ES_tradnl" sz="2400">
              <a:solidFill>
                <a:prstClr val="white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BCDEE3AF-B6A0-744A-BF6A-9379A10011D6}" type="slidenum">
              <a:rPr lang="es-ES_tradnl" sz="2400" smtClean="0">
                <a:solidFill>
                  <a:prstClr val="white"/>
                </a:solidFill>
              </a:rPr>
              <a:pPr defTabSz="1219170"/>
              <a:t>‹Nº›</a:t>
            </a:fld>
            <a:endParaRPr lang="es-ES_tradnl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635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46591E25-F479-A441-9C1F-593CCAFB8C1B}" type="datetimeFigureOut">
              <a:rPr lang="es-ES_tradnl" sz="2400" smtClean="0">
                <a:solidFill>
                  <a:prstClr val="white"/>
                </a:solidFill>
              </a:rPr>
              <a:pPr defTabSz="1219170"/>
              <a:t>08/02/2019</a:t>
            </a:fld>
            <a:endParaRPr lang="es-ES_tradnl" sz="2400">
              <a:solidFill>
                <a:prstClr val="white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es-ES_tradnl" sz="2400">
              <a:solidFill>
                <a:prstClr val="white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BCDEE3AF-B6A0-744A-BF6A-9379A10011D6}" type="slidenum">
              <a:rPr lang="es-ES_tradnl" sz="2400" smtClean="0">
                <a:solidFill>
                  <a:prstClr val="white"/>
                </a:solidFill>
              </a:rPr>
              <a:pPr defTabSz="1219170"/>
              <a:t>‹Nº›</a:t>
            </a:fld>
            <a:endParaRPr lang="es-ES_tradnl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3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46591E25-F479-A441-9C1F-593CCAFB8C1B}" type="datetimeFigureOut">
              <a:rPr lang="es-ES_tradnl" sz="2400" smtClean="0">
                <a:solidFill>
                  <a:prstClr val="white"/>
                </a:solidFill>
              </a:rPr>
              <a:pPr defTabSz="1219170"/>
              <a:t>08/02/2019</a:t>
            </a:fld>
            <a:endParaRPr lang="es-ES_tradnl" sz="2400">
              <a:solidFill>
                <a:prstClr val="white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es-ES_tradnl" sz="2400">
              <a:solidFill>
                <a:prstClr val="white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BCDEE3AF-B6A0-744A-BF6A-9379A10011D6}" type="slidenum">
              <a:rPr lang="es-ES_tradnl" sz="2400" smtClean="0">
                <a:solidFill>
                  <a:prstClr val="white"/>
                </a:solidFill>
              </a:rPr>
              <a:pPr defTabSz="1219170"/>
              <a:t>‹Nº›</a:t>
            </a:fld>
            <a:endParaRPr lang="es-ES_tradnl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33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46591E25-F479-A441-9C1F-593CCAFB8C1B}" type="datetimeFigureOut">
              <a:rPr lang="es-ES_tradnl" sz="2400" smtClean="0">
                <a:solidFill>
                  <a:prstClr val="white"/>
                </a:solidFill>
              </a:rPr>
              <a:pPr defTabSz="1219170"/>
              <a:t>08/02/2019</a:t>
            </a:fld>
            <a:endParaRPr lang="es-ES_tradnl" sz="2400">
              <a:solidFill>
                <a:prstClr val="white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es-ES_tradnl" sz="2400">
              <a:solidFill>
                <a:prstClr val="white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BCDEE3AF-B6A0-744A-BF6A-9379A10011D6}" type="slidenum">
              <a:rPr lang="es-ES_tradnl" sz="2400" smtClean="0">
                <a:solidFill>
                  <a:prstClr val="white"/>
                </a:solidFill>
              </a:rPr>
              <a:pPr defTabSz="1219170"/>
              <a:t>‹Nº›</a:t>
            </a:fld>
            <a:endParaRPr lang="es-ES_tradnl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6455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46591E25-F479-A441-9C1F-593CCAFB8C1B}" type="datetimeFigureOut">
              <a:rPr lang="es-ES_tradnl" sz="2400" smtClean="0">
                <a:solidFill>
                  <a:prstClr val="white"/>
                </a:solidFill>
              </a:rPr>
              <a:pPr defTabSz="1219170"/>
              <a:t>08/02/2019</a:t>
            </a:fld>
            <a:endParaRPr lang="es-ES_tradnl" sz="2400">
              <a:solidFill>
                <a:prstClr val="white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es-ES_tradnl" sz="2400">
              <a:solidFill>
                <a:prstClr val="white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BCDEE3AF-B6A0-744A-BF6A-9379A10011D6}" type="slidenum">
              <a:rPr lang="es-ES_tradnl" sz="2400" smtClean="0">
                <a:solidFill>
                  <a:prstClr val="white"/>
                </a:solidFill>
              </a:rPr>
              <a:pPr defTabSz="1219170"/>
              <a:t>‹Nº›</a:t>
            </a:fld>
            <a:endParaRPr lang="es-ES_tradnl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6026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46591E25-F479-A441-9C1F-593CCAFB8C1B}" type="datetimeFigureOut">
              <a:rPr lang="es-ES_tradnl" sz="2400" smtClean="0">
                <a:solidFill>
                  <a:prstClr val="white"/>
                </a:solidFill>
              </a:rPr>
              <a:pPr defTabSz="1219170"/>
              <a:t>08/02/2019</a:t>
            </a:fld>
            <a:endParaRPr lang="es-ES_tradnl" sz="2400">
              <a:solidFill>
                <a:prstClr val="white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es-ES_tradnl" sz="2400">
              <a:solidFill>
                <a:prstClr val="white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BCDEE3AF-B6A0-744A-BF6A-9379A10011D6}" type="slidenum">
              <a:rPr lang="es-ES_tradnl" sz="2400" smtClean="0">
                <a:solidFill>
                  <a:prstClr val="white"/>
                </a:solidFill>
              </a:rPr>
              <a:pPr defTabSz="1219170"/>
              <a:t>‹Nº›</a:t>
            </a:fld>
            <a:endParaRPr lang="es-ES_tradnl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7034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0" y="6380104"/>
            <a:ext cx="12192000" cy="365125"/>
          </a:xfrm>
          <a:prstGeom prst="rect">
            <a:avLst/>
          </a:prstGeom>
        </p:spPr>
        <p:txBody>
          <a:bodyPr/>
          <a:lstStyle>
            <a:lvl1pPr algn="ctr">
              <a:defRPr sz="1467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defTabSz="1219170"/>
            <a:fld id="{1E0B72D2-F86D-9C4B-BCC2-6C58B321896A}" type="slidenum">
              <a:rPr lang="es-ES_tradnl" smtClean="0">
                <a:solidFill>
                  <a:srgbClr val="44546A">
                    <a:lumMod val="50000"/>
                  </a:srgbClr>
                </a:solidFill>
              </a:rPr>
              <a:pPr defTabSz="1219170"/>
              <a:t>‹Nº›</a:t>
            </a:fld>
            <a:endParaRPr lang="es-ES_tradnl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80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C17A94-CE24-4141-B2A9-20C2EA53D054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EC6879-51F6-4663-A1D4-D8CF1E6E33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1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C17A94-CE24-4141-B2A9-20C2EA53D054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EC6879-51F6-4663-A1D4-D8CF1E6E33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0221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C17A94-CE24-4141-B2A9-20C2EA53D054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EC6879-51F6-4663-A1D4-D8CF1E6E33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77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C17A94-CE24-4141-B2A9-20C2EA53D054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EC6879-51F6-4663-A1D4-D8CF1E6E33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555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46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2051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6664EBA-B281-4321-9531-1DF874C774A3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08/02/2019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A701A51-6380-4B4D-890B-15D440E8E70B}" type="slidenum">
              <a:rPr lang="es-ES" altLang="es-E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11790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17186-6E44-4E82-B7FE-C6C22EF31BC8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F42FA-372A-4E0D-9787-B5752337E4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590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65544-5F74-4CDD-94AC-C0E0EEE8288A}" type="datetimeFigureOut">
              <a:rPr lang="es-ES" smtClean="0"/>
              <a:t>08/02/2019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94914-B739-40E1-9106-2202551E02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598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6087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ncotur.gob.es/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hyperlink" Target="http://www.mincotur.gob.e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hyperlink" Target="http://www.mincotur.gob.e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hyperlink" Target="http://www.mincotur.gob.e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hyperlink" Target="http://www.mincotur.gob.e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hyperlink" Target="http://www.mincotur.gob.e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incotur.gob.es/" TargetMode="External"/><Relationship Id="rId11" Type="http://schemas.openxmlformats.org/officeDocument/2006/relationships/image" Target="../media/image16.png"/><Relationship Id="rId5" Type="http://schemas.openxmlformats.org/officeDocument/2006/relationships/image" Target="../media/image5.gif"/><Relationship Id="rId10" Type="http://schemas.openxmlformats.org/officeDocument/2006/relationships/image" Target="../media/image15.jpeg"/><Relationship Id="rId4" Type="http://schemas.openxmlformats.org/officeDocument/2006/relationships/image" Target="../media/image2.pn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incotur.gob.es/" TargetMode="External"/><Relationship Id="rId5" Type="http://schemas.openxmlformats.org/officeDocument/2006/relationships/image" Target="../media/image5.gi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66"/>
          <a:stretch/>
        </p:blipFill>
        <p:spPr>
          <a:xfrm>
            <a:off x="0" y="0"/>
            <a:ext cx="12192000" cy="6874329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1" y="0"/>
            <a:ext cx="12191999" cy="6874329"/>
          </a:xfrm>
          <a:custGeom>
            <a:avLst/>
            <a:gdLst>
              <a:gd name="connsiteX0" fmla="*/ 0 w 12191999"/>
              <a:gd name="connsiteY0" fmla="*/ 0 h 1692229"/>
              <a:gd name="connsiteX1" fmla="*/ 12191999 w 12191999"/>
              <a:gd name="connsiteY1" fmla="*/ 0 h 1692229"/>
              <a:gd name="connsiteX2" fmla="*/ 12191999 w 12191999"/>
              <a:gd name="connsiteY2" fmla="*/ 1692229 h 1692229"/>
              <a:gd name="connsiteX3" fmla="*/ 0 w 12191999"/>
              <a:gd name="connsiteY3" fmla="*/ 1692229 h 1692229"/>
              <a:gd name="connsiteX4" fmla="*/ 0 w 12191999"/>
              <a:gd name="connsiteY4" fmla="*/ 0 h 1692229"/>
              <a:gd name="connsiteX0" fmla="*/ 0 w 12224656"/>
              <a:gd name="connsiteY0" fmla="*/ 3069772 h 4762001"/>
              <a:gd name="connsiteX1" fmla="*/ 12224656 w 12224656"/>
              <a:gd name="connsiteY1" fmla="*/ 0 h 4762001"/>
              <a:gd name="connsiteX2" fmla="*/ 12191999 w 12224656"/>
              <a:gd name="connsiteY2" fmla="*/ 4762001 h 4762001"/>
              <a:gd name="connsiteX3" fmla="*/ 0 w 12224656"/>
              <a:gd name="connsiteY3" fmla="*/ 4762001 h 4762001"/>
              <a:gd name="connsiteX4" fmla="*/ 0 w 12224656"/>
              <a:gd name="connsiteY4" fmla="*/ 3069772 h 4762001"/>
              <a:gd name="connsiteX0" fmla="*/ 0 w 12257314"/>
              <a:gd name="connsiteY0" fmla="*/ 3624943 h 5317172"/>
              <a:gd name="connsiteX1" fmla="*/ 12257314 w 12257314"/>
              <a:gd name="connsiteY1" fmla="*/ 0 h 5317172"/>
              <a:gd name="connsiteX2" fmla="*/ 12191999 w 12257314"/>
              <a:gd name="connsiteY2" fmla="*/ 5317172 h 5317172"/>
              <a:gd name="connsiteX3" fmla="*/ 0 w 12257314"/>
              <a:gd name="connsiteY3" fmla="*/ 5317172 h 5317172"/>
              <a:gd name="connsiteX4" fmla="*/ 0 w 12257314"/>
              <a:gd name="connsiteY4" fmla="*/ 3624943 h 5317172"/>
              <a:gd name="connsiteX0" fmla="*/ 9389979 w 12257314"/>
              <a:gd name="connsiteY0" fmla="*/ 3599684 h 5317172"/>
              <a:gd name="connsiteX1" fmla="*/ 12257314 w 12257314"/>
              <a:gd name="connsiteY1" fmla="*/ 0 h 5317172"/>
              <a:gd name="connsiteX2" fmla="*/ 12191999 w 12257314"/>
              <a:gd name="connsiteY2" fmla="*/ 5317172 h 5317172"/>
              <a:gd name="connsiteX3" fmla="*/ 0 w 12257314"/>
              <a:gd name="connsiteY3" fmla="*/ 5317172 h 5317172"/>
              <a:gd name="connsiteX4" fmla="*/ 9389979 w 12257314"/>
              <a:gd name="connsiteY4" fmla="*/ 3599684 h 5317172"/>
              <a:gd name="connsiteX0" fmla="*/ 10555519 w 12257314"/>
              <a:gd name="connsiteY0" fmla="*/ 3536535 h 5317172"/>
              <a:gd name="connsiteX1" fmla="*/ 12257314 w 12257314"/>
              <a:gd name="connsiteY1" fmla="*/ 0 h 5317172"/>
              <a:gd name="connsiteX2" fmla="*/ 12191999 w 12257314"/>
              <a:gd name="connsiteY2" fmla="*/ 5317172 h 5317172"/>
              <a:gd name="connsiteX3" fmla="*/ 0 w 12257314"/>
              <a:gd name="connsiteY3" fmla="*/ 5317172 h 5317172"/>
              <a:gd name="connsiteX4" fmla="*/ 10555519 w 12257314"/>
              <a:gd name="connsiteY4" fmla="*/ 3536535 h 5317172"/>
              <a:gd name="connsiteX0" fmla="*/ 10555519 w 12257314"/>
              <a:gd name="connsiteY0" fmla="*/ 3536535 h 5317172"/>
              <a:gd name="connsiteX1" fmla="*/ 12257314 w 12257314"/>
              <a:gd name="connsiteY1" fmla="*/ 0 h 5317172"/>
              <a:gd name="connsiteX2" fmla="*/ 12241247 w 12257314"/>
              <a:gd name="connsiteY2" fmla="*/ 5304542 h 5317172"/>
              <a:gd name="connsiteX3" fmla="*/ 0 w 12257314"/>
              <a:gd name="connsiteY3" fmla="*/ 5317172 h 5317172"/>
              <a:gd name="connsiteX4" fmla="*/ 10555519 w 12257314"/>
              <a:gd name="connsiteY4" fmla="*/ 3536535 h 5317172"/>
              <a:gd name="connsiteX0" fmla="*/ 9110907 w 12257314"/>
              <a:gd name="connsiteY0" fmla="*/ 3536535 h 5317172"/>
              <a:gd name="connsiteX1" fmla="*/ 12257314 w 12257314"/>
              <a:gd name="connsiteY1" fmla="*/ 0 h 5317172"/>
              <a:gd name="connsiteX2" fmla="*/ 12241247 w 12257314"/>
              <a:gd name="connsiteY2" fmla="*/ 5304542 h 5317172"/>
              <a:gd name="connsiteX3" fmla="*/ 0 w 12257314"/>
              <a:gd name="connsiteY3" fmla="*/ 5317172 h 5317172"/>
              <a:gd name="connsiteX4" fmla="*/ 9110907 w 12257314"/>
              <a:gd name="connsiteY4" fmla="*/ 3536535 h 5317172"/>
              <a:gd name="connsiteX0" fmla="*/ 10506271 w 12257314"/>
              <a:gd name="connsiteY0" fmla="*/ 3599685 h 5317172"/>
              <a:gd name="connsiteX1" fmla="*/ 12257314 w 12257314"/>
              <a:gd name="connsiteY1" fmla="*/ 0 h 5317172"/>
              <a:gd name="connsiteX2" fmla="*/ 12241247 w 12257314"/>
              <a:gd name="connsiteY2" fmla="*/ 5304542 h 5317172"/>
              <a:gd name="connsiteX3" fmla="*/ 0 w 12257314"/>
              <a:gd name="connsiteY3" fmla="*/ 5317172 h 5317172"/>
              <a:gd name="connsiteX4" fmla="*/ 10506271 w 12257314"/>
              <a:gd name="connsiteY4" fmla="*/ 3599685 h 531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314" h="5317172">
                <a:moveTo>
                  <a:pt x="10506271" y="3599685"/>
                </a:moveTo>
                <a:lnTo>
                  <a:pt x="12257314" y="0"/>
                </a:lnTo>
                <a:cubicBezTo>
                  <a:pt x="12251958" y="1768181"/>
                  <a:pt x="12246603" y="3536361"/>
                  <a:pt x="12241247" y="5304542"/>
                </a:cubicBezTo>
                <a:lnTo>
                  <a:pt x="0" y="5317172"/>
                </a:lnTo>
                <a:lnTo>
                  <a:pt x="10506271" y="3599685"/>
                </a:lnTo>
                <a:close/>
              </a:path>
            </a:pathLst>
          </a:custGeom>
          <a:solidFill>
            <a:srgbClr val="C82849">
              <a:alpha val="74000"/>
            </a:srgbClr>
          </a:solidFill>
          <a:ln>
            <a:solidFill>
              <a:srgbClr val="C828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6132513" y="2401441"/>
            <a:ext cx="56092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5400" b="1" i="1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5400" b="1" i="1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ompetitividad</a:t>
            </a:r>
            <a:endParaRPr lang="es-ES" sz="5400" b="1" i="1" spc="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184521" y="1874536"/>
            <a:ext cx="52458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6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Programa de Apoyo a la</a:t>
            </a:r>
            <a:endParaRPr lang="es-ES" sz="3600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570" y="211426"/>
            <a:ext cx="2693583" cy="854240"/>
          </a:xfrm>
          <a:prstGeom prst="rect">
            <a:avLst/>
          </a:prstGeom>
        </p:spPr>
      </p:pic>
      <p:pic>
        <p:nvPicPr>
          <p:cNvPr id="25" name="Picture 4" descr="Resultado de imagen de logo Unión Europe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471" y="324221"/>
            <a:ext cx="87034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6"/>
          <a:srcRect l="26736" t="79019" r="38263" b="17150"/>
          <a:stretch/>
        </p:blipFill>
        <p:spPr>
          <a:xfrm>
            <a:off x="328038" y="6355691"/>
            <a:ext cx="3062739" cy="251454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>
            <a:off x="305295" y="6076461"/>
            <a:ext cx="30352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bg1"/>
                </a:solidFill>
              </a:rPr>
              <a:t>Fondo Europeo de Desarrollo Regional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6165168" y="3342548"/>
            <a:ext cx="548740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400" i="1" spc="3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 Comercio Minorista</a:t>
            </a:r>
            <a:endParaRPr lang="es-ES" sz="3400" i="1" spc="3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4506085" y="457754"/>
            <a:ext cx="2898923" cy="478790"/>
            <a:chOff x="4661206" y="474082"/>
            <a:chExt cx="2898923" cy="478790"/>
          </a:xfrm>
        </p:grpSpPr>
        <p:pic>
          <p:nvPicPr>
            <p:cNvPr id="1028" name="Picture 4" descr="Secretaría de Estado de Comerci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8746" y="475271"/>
              <a:ext cx="991383" cy="477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Imagen 20" descr="Gobierno de España. Ministerio de Industria, Comercio y Turismo">
              <a:hlinkClick r:id="rId8"/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1206" y="474082"/>
              <a:ext cx="1907540" cy="4787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Rectángulo 13"/>
          <p:cNvSpPr/>
          <p:nvPr/>
        </p:nvSpPr>
        <p:spPr>
          <a:xfrm>
            <a:off x="6194475" y="4031275"/>
            <a:ext cx="486624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400" i="1" spc="3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AÑO 2018</a:t>
            </a:r>
            <a:endParaRPr lang="es-ES" sz="3400" i="1" spc="3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53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517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59" r="5836"/>
          <a:stretch/>
        </p:blipFill>
        <p:spPr>
          <a:xfrm>
            <a:off x="0" y="-27384"/>
            <a:ext cx="12192000" cy="6912768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95000"/>
                  <a:lumOff val="5000"/>
                  <a:alpha val="0"/>
                </a:sysClr>
              </a:gs>
              <a:gs pos="100000">
                <a:sysClr val="windowText" lastClr="000000">
                  <a:lumMod val="95000"/>
                  <a:lumOff val="5000"/>
                </a:sysClr>
              </a:gs>
            </a:gsLst>
            <a:lin ang="360000" scaled="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/>
            <a:endParaRPr lang="es-ES" sz="2400" kern="0" smtClean="0">
              <a:solidFill>
                <a:prstClr val="white"/>
              </a:solidFill>
            </a:endParaRPr>
          </a:p>
        </p:txBody>
      </p:sp>
      <p:sp>
        <p:nvSpPr>
          <p:cNvPr id="12" name="20 Rectángulo"/>
          <p:cNvSpPr/>
          <p:nvPr/>
        </p:nvSpPr>
        <p:spPr>
          <a:xfrm>
            <a:off x="0" y="6569242"/>
            <a:ext cx="11196693" cy="288758"/>
          </a:xfrm>
          <a:prstGeom prst="rect">
            <a:avLst/>
          </a:prstGeom>
          <a:solidFill>
            <a:srgbClr val="C82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3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88" b="37421"/>
          <a:stretch>
            <a:fillRect/>
          </a:stretch>
        </p:blipFill>
        <p:spPr bwMode="auto">
          <a:xfrm>
            <a:off x="10953750" y="5613400"/>
            <a:ext cx="123825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Marcador de texto"/>
          <p:cNvSpPr txBox="1">
            <a:spLocks/>
          </p:cNvSpPr>
          <p:nvPr/>
        </p:nvSpPr>
        <p:spPr>
          <a:xfrm>
            <a:off x="1359579" y="3265830"/>
            <a:ext cx="7593921" cy="10053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24" tIns="45713" rIns="91424" bIns="45713"/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3200" b="1" dirty="0" smtClean="0">
                <a:solidFill>
                  <a:srgbClr val="FFC000"/>
                </a:solidFill>
                <a:latin typeface="Century Gothic" charset="0"/>
                <a:ea typeface="Century Gothic" charset="0"/>
                <a:cs typeface="Century Gothic" charset="0"/>
              </a:rPr>
              <a:t>ACTUACIONES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DESARROLLADAS</a:t>
            </a:r>
            <a:endParaRPr lang="en-US" sz="32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354004" y="3327714"/>
            <a:ext cx="0" cy="9485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/>
          <p:cNvCxnSpPr/>
          <p:nvPr/>
        </p:nvCxnSpPr>
        <p:spPr>
          <a:xfrm>
            <a:off x="5061857" y="3768483"/>
            <a:ext cx="82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6368143" y="2234503"/>
            <a:ext cx="2922814" cy="899770"/>
          </a:xfrm>
          <a:prstGeom prst="rect">
            <a:avLst/>
          </a:prstGeom>
          <a:solidFill>
            <a:srgbClr val="C8284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6368143" y="3429000"/>
            <a:ext cx="2922814" cy="767443"/>
          </a:xfrm>
          <a:prstGeom prst="rect">
            <a:avLst/>
          </a:prstGeom>
          <a:solidFill>
            <a:srgbClr val="C8284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6368143" y="4539342"/>
            <a:ext cx="2922814" cy="1074058"/>
          </a:xfrm>
          <a:prstGeom prst="rect">
            <a:avLst/>
          </a:prstGeom>
          <a:solidFill>
            <a:srgbClr val="C8284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/>
          <p:cNvSpPr/>
          <p:nvPr/>
        </p:nvSpPr>
        <p:spPr>
          <a:xfrm>
            <a:off x="6368143" y="1061414"/>
            <a:ext cx="2922814" cy="767443"/>
          </a:xfrm>
          <a:prstGeom prst="rect">
            <a:avLst/>
          </a:prstGeom>
          <a:solidFill>
            <a:srgbClr val="C8284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6406241" y="1163967"/>
            <a:ext cx="285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1. Programa Innovación Comercial</a:t>
            </a:r>
            <a:endParaRPr lang="es-E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6406240" y="2298792"/>
            <a:ext cx="3031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r>
              <a:rPr lang="es-E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 Actuaciones divulgativas de innovación y digitalización</a:t>
            </a:r>
            <a:endParaRPr lang="es-E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6391047" y="3409729"/>
            <a:ext cx="3031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3. Programa Dinamización Ventas en zonas y ejes comerciales</a:t>
            </a:r>
            <a:endParaRPr lang="es-E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6406240" y="4549501"/>
            <a:ext cx="3031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  <a:r>
              <a:rPr lang="es-E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 Proyectos singulares modernización en Zonas </a:t>
            </a:r>
          </a:p>
          <a:p>
            <a:r>
              <a:rPr lang="es-E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 Gran Afluencia Turística (ZGAT)</a:t>
            </a:r>
            <a:endParaRPr lang="es-E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 flipV="1">
            <a:off x="5894615" y="1456353"/>
            <a:ext cx="0" cy="3636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>
            <a:endCxn id="5" idx="1"/>
          </p:cNvCxnSpPr>
          <p:nvPr/>
        </p:nvCxnSpPr>
        <p:spPr>
          <a:xfrm>
            <a:off x="5889857" y="1456353"/>
            <a:ext cx="468000" cy="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5889856" y="2704584"/>
            <a:ext cx="46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>
            <a:off x="5865665" y="3768483"/>
            <a:ext cx="51638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>
            <a:off x="5889856" y="5078398"/>
            <a:ext cx="46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3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ángulo 58"/>
          <p:cNvSpPr/>
          <p:nvPr/>
        </p:nvSpPr>
        <p:spPr>
          <a:xfrm>
            <a:off x="-17045" y="1331043"/>
            <a:ext cx="10793902" cy="5011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72" name="20 Rectángulo"/>
          <p:cNvSpPr/>
          <p:nvPr/>
        </p:nvSpPr>
        <p:spPr>
          <a:xfrm>
            <a:off x="7317750" y="6569242"/>
            <a:ext cx="3816000" cy="288758"/>
          </a:xfrm>
          <a:prstGeom prst="rect">
            <a:avLst/>
          </a:prstGeom>
          <a:solidFill>
            <a:srgbClr val="C82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8" name="20 Rectángulo"/>
          <p:cNvSpPr/>
          <p:nvPr/>
        </p:nvSpPr>
        <p:spPr>
          <a:xfrm>
            <a:off x="1" y="6569242"/>
            <a:ext cx="4176000" cy="288758"/>
          </a:xfrm>
          <a:prstGeom prst="rect">
            <a:avLst/>
          </a:prstGeom>
          <a:solidFill>
            <a:srgbClr val="C82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3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88" b="37421"/>
          <a:stretch>
            <a:fillRect/>
          </a:stretch>
        </p:blipFill>
        <p:spPr bwMode="auto">
          <a:xfrm>
            <a:off x="10953750" y="5613400"/>
            <a:ext cx="123825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adroTexto 2"/>
          <p:cNvSpPr txBox="1">
            <a:spLocks noChangeArrowheads="1"/>
          </p:cNvSpPr>
          <p:nvPr/>
        </p:nvSpPr>
        <p:spPr bwMode="auto">
          <a:xfrm>
            <a:off x="4443996" y="6324994"/>
            <a:ext cx="25026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 sz="3600" b="1" i="1" dirty="0" smtClean="0">
                <a:solidFill>
                  <a:prstClr val="black"/>
                </a:solidFill>
              </a:rPr>
              <a:t>Actuaciones</a:t>
            </a:r>
            <a:endParaRPr lang="es-ES" altLang="es-ES" sz="3600" b="1" i="1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69" name="20 Rectángulo"/>
          <p:cNvSpPr/>
          <p:nvPr/>
        </p:nvSpPr>
        <p:spPr>
          <a:xfrm>
            <a:off x="-17045" y="957376"/>
            <a:ext cx="12204000" cy="108000"/>
          </a:xfrm>
          <a:prstGeom prst="rect">
            <a:avLst/>
          </a:prstGeom>
          <a:solidFill>
            <a:srgbClr val="CE1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72" name="Picture 4" descr="Resultado de imagen de logo Unión Europ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27" y="146100"/>
            <a:ext cx="818479" cy="67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ángulo 63"/>
          <p:cNvSpPr/>
          <p:nvPr/>
        </p:nvSpPr>
        <p:spPr>
          <a:xfrm>
            <a:off x="708389" y="2157922"/>
            <a:ext cx="9725568" cy="349857"/>
          </a:xfrm>
          <a:prstGeom prst="rect">
            <a:avLst/>
          </a:prstGeom>
          <a:solidFill>
            <a:schemeClr val="bg1"/>
          </a:solidFill>
          <a:ln w="28575">
            <a:solidFill>
              <a:srgbClr val="C8284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65" name="Rectángulo 64"/>
          <p:cNvSpPr/>
          <p:nvPr/>
        </p:nvSpPr>
        <p:spPr>
          <a:xfrm>
            <a:off x="708389" y="2167241"/>
            <a:ext cx="952962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500" b="1" dirty="0" smtClean="0">
                <a:solidFill>
                  <a:srgbClr val="C82849"/>
                </a:solidFill>
                <a:cs typeface="Arial" pitchFamily="34" charset="0"/>
              </a:rPr>
              <a:t>Descripción: </a:t>
            </a:r>
            <a:r>
              <a:rPr lang="es-ES" sz="1500" dirty="0">
                <a:cs typeface="Arial" pitchFamily="34" charset="0"/>
              </a:rPr>
              <a:t>Análisis individualizado del establecimiento comercial</a:t>
            </a:r>
            <a:r>
              <a:rPr lang="es-ES" sz="1500" dirty="0" smtClean="0">
                <a:cs typeface="Arial" pitchFamily="34" charset="0"/>
              </a:rPr>
              <a:t>.</a:t>
            </a:r>
            <a:endParaRPr lang="es-ES_tradnl" sz="15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708389" y="2714966"/>
            <a:ext cx="9725568" cy="693229"/>
          </a:xfrm>
          <a:prstGeom prst="rect">
            <a:avLst/>
          </a:prstGeom>
          <a:solidFill>
            <a:schemeClr val="bg1"/>
          </a:solidFill>
          <a:ln w="28575">
            <a:solidFill>
              <a:srgbClr val="C8284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708388" y="2775101"/>
            <a:ext cx="95296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500" b="1" dirty="0" smtClean="0">
                <a:solidFill>
                  <a:srgbClr val="C82849"/>
                </a:solidFill>
                <a:cs typeface="Arial" pitchFamily="34" charset="0"/>
              </a:rPr>
              <a:t>Objetivo: </a:t>
            </a:r>
            <a:r>
              <a:rPr lang="es-ES" sz="1500" dirty="0" smtClean="0">
                <a:solidFill>
                  <a:prstClr val="black"/>
                </a:solidFill>
                <a:cs typeface="Arial" pitchFamily="34" charset="0"/>
              </a:rPr>
              <a:t>Proporcionar al comerciante recomendaciones para mejorar su situación competitiva y su grado de digitalización.</a:t>
            </a:r>
            <a:endParaRPr lang="es-ES_tradnl" sz="15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708389" y="3589220"/>
            <a:ext cx="9725568" cy="419331"/>
          </a:xfrm>
          <a:prstGeom prst="rect">
            <a:avLst/>
          </a:prstGeom>
          <a:solidFill>
            <a:schemeClr val="bg1"/>
          </a:solidFill>
          <a:ln w="28575">
            <a:solidFill>
              <a:srgbClr val="C8284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708389" y="3649355"/>
            <a:ext cx="532164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500" b="1" dirty="0" smtClean="0">
                <a:solidFill>
                  <a:srgbClr val="C82849"/>
                </a:solidFill>
                <a:cs typeface="Arial" pitchFamily="34" charset="0"/>
              </a:rPr>
              <a:t>Precio:</a:t>
            </a:r>
            <a:r>
              <a:rPr lang="es-ES" sz="1500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s-ES" sz="1500" dirty="0" smtClean="0">
                <a:solidFill>
                  <a:prstClr val="black"/>
                </a:solidFill>
                <a:cs typeface="Arial" pitchFamily="34" charset="0"/>
              </a:rPr>
              <a:t>Gratuito para el comercio participante. </a:t>
            </a:r>
            <a:endParaRPr lang="es-ES_tradnl" sz="15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708389" y="4151088"/>
            <a:ext cx="9725568" cy="419331"/>
          </a:xfrm>
          <a:prstGeom prst="rect">
            <a:avLst/>
          </a:prstGeom>
          <a:solidFill>
            <a:schemeClr val="bg1"/>
          </a:solidFill>
          <a:ln w="28575">
            <a:solidFill>
              <a:srgbClr val="C8284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708389" y="4211223"/>
            <a:ext cx="532164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500" b="1" dirty="0" smtClean="0">
                <a:solidFill>
                  <a:srgbClr val="C82849"/>
                </a:solidFill>
                <a:cs typeface="Arial" pitchFamily="34" charset="0"/>
              </a:rPr>
              <a:t>Realización:</a:t>
            </a:r>
            <a:r>
              <a:rPr lang="es-ES" sz="1500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s-ES" sz="1500" dirty="0" smtClean="0">
                <a:solidFill>
                  <a:prstClr val="black"/>
                </a:solidFill>
                <a:cs typeface="Arial" pitchFamily="34" charset="0"/>
              </a:rPr>
              <a:t>Técnicos de las Cámaras especializados en comercio.</a:t>
            </a:r>
            <a:endParaRPr lang="es-ES_tradnl" sz="15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708388" y="4646882"/>
            <a:ext cx="7250003" cy="1590632"/>
          </a:xfrm>
          <a:prstGeom prst="rect">
            <a:avLst/>
          </a:prstGeom>
          <a:solidFill>
            <a:schemeClr val="bg1"/>
          </a:solidFill>
          <a:ln w="28575">
            <a:solidFill>
              <a:srgbClr val="C8284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 rot="16200000">
            <a:off x="79091" y="5272013"/>
            <a:ext cx="1681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>
                <a:solidFill>
                  <a:prstClr val="black"/>
                </a:solidFill>
              </a:rPr>
              <a:t>Aspectos analizados</a:t>
            </a:r>
            <a:endParaRPr lang="es-ES" sz="1400" b="1" dirty="0">
              <a:solidFill>
                <a:prstClr val="black"/>
              </a:solidFill>
            </a:endParaRPr>
          </a:p>
        </p:txBody>
      </p:sp>
      <p:sp>
        <p:nvSpPr>
          <p:cNvPr id="35" name="Paralelogramo 34"/>
          <p:cNvSpPr/>
          <p:nvPr/>
        </p:nvSpPr>
        <p:spPr>
          <a:xfrm>
            <a:off x="1130822" y="5282416"/>
            <a:ext cx="6742850" cy="233498"/>
          </a:xfrm>
          <a:prstGeom prst="parallelogram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prstClr val="black"/>
                </a:solidFill>
              </a:rPr>
              <a:t>Digitalización</a:t>
            </a:r>
            <a:endParaRPr lang="es-ES" sz="1400" dirty="0">
              <a:solidFill>
                <a:prstClr val="black"/>
              </a:solidFill>
            </a:endParaRPr>
          </a:p>
        </p:txBody>
      </p:sp>
      <p:sp>
        <p:nvSpPr>
          <p:cNvPr id="36" name="Paralelogramo 35"/>
          <p:cNvSpPr/>
          <p:nvPr/>
        </p:nvSpPr>
        <p:spPr>
          <a:xfrm>
            <a:off x="1129004" y="5767248"/>
            <a:ext cx="6744667" cy="233498"/>
          </a:xfrm>
          <a:prstGeom prst="parallelogram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prstClr val="black"/>
                </a:solidFill>
              </a:rPr>
              <a:t>Turismo de Compras</a:t>
            </a:r>
            <a:endParaRPr lang="es-ES" sz="1400" dirty="0">
              <a:solidFill>
                <a:prstClr val="black"/>
              </a:solidFill>
            </a:endParaRPr>
          </a:p>
        </p:txBody>
      </p:sp>
      <p:pic>
        <p:nvPicPr>
          <p:cNvPr id="56" name="Imagen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780" y="173455"/>
            <a:ext cx="1929753" cy="612000"/>
          </a:xfrm>
          <a:prstGeom prst="rect">
            <a:avLst/>
          </a:prstGeom>
        </p:spPr>
      </p:pic>
      <p:sp>
        <p:nvSpPr>
          <p:cNvPr id="37" name="Rectángulo redondeado 36"/>
          <p:cNvSpPr/>
          <p:nvPr/>
        </p:nvSpPr>
        <p:spPr>
          <a:xfrm>
            <a:off x="458663" y="1617176"/>
            <a:ext cx="9936000" cy="324000"/>
          </a:xfrm>
          <a:prstGeom prst="roundRect">
            <a:avLst/>
          </a:prstGeom>
          <a:solidFill>
            <a:srgbClr val="C8284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srgbClr val="002060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3542479" y="1599265"/>
            <a:ext cx="3861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prstClr val="white"/>
                </a:solidFill>
              </a:rPr>
              <a:t>PROGRAMA INNOVACIÓN COMERCIAL</a:t>
            </a:r>
            <a:endParaRPr lang="es-ES" b="1" dirty="0">
              <a:solidFill>
                <a:prstClr val="white"/>
              </a:solidFill>
            </a:endParaRPr>
          </a:p>
        </p:txBody>
      </p:sp>
      <p:sp>
        <p:nvSpPr>
          <p:cNvPr id="41" name="Elipse 40"/>
          <p:cNvSpPr/>
          <p:nvPr/>
        </p:nvSpPr>
        <p:spPr>
          <a:xfrm>
            <a:off x="333717" y="1578547"/>
            <a:ext cx="432000" cy="396000"/>
          </a:xfrm>
          <a:prstGeom prst="ellipse">
            <a:avLst/>
          </a:prstGeom>
          <a:solidFill>
            <a:schemeClr val="bg1"/>
          </a:solidFill>
          <a:ln>
            <a:solidFill>
              <a:srgbClr val="C828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374045" y="156655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C828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ES" sz="2400" b="1" dirty="0">
              <a:solidFill>
                <a:srgbClr val="C828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Paralelogramo 42"/>
          <p:cNvSpPr/>
          <p:nvPr/>
        </p:nvSpPr>
        <p:spPr>
          <a:xfrm>
            <a:off x="1136559" y="4806194"/>
            <a:ext cx="6737112" cy="233498"/>
          </a:xfrm>
          <a:prstGeom prst="parallelogram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prstClr val="black"/>
                </a:solidFill>
              </a:rPr>
              <a:t>Innovación</a:t>
            </a:r>
            <a:endParaRPr lang="es-ES" sz="1400" dirty="0">
              <a:solidFill>
                <a:prstClr val="black"/>
              </a:solidFill>
            </a:endParaRPr>
          </a:p>
        </p:txBody>
      </p:sp>
      <p:grpSp>
        <p:nvGrpSpPr>
          <p:cNvPr id="44" name="Grupo 43"/>
          <p:cNvGrpSpPr/>
          <p:nvPr/>
        </p:nvGrpSpPr>
        <p:grpSpPr>
          <a:xfrm>
            <a:off x="8072575" y="4734533"/>
            <a:ext cx="2530121" cy="1405000"/>
            <a:chOff x="8072575" y="4734533"/>
            <a:chExt cx="2530121" cy="1405000"/>
          </a:xfrm>
        </p:grpSpPr>
        <p:sp>
          <p:nvSpPr>
            <p:cNvPr id="45" name="Rectángulo 44"/>
            <p:cNvSpPr/>
            <p:nvPr/>
          </p:nvSpPr>
          <p:spPr>
            <a:xfrm>
              <a:off x="8072575" y="4753745"/>
              <a:ext cx="2361382" cy="13665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8284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46" name="CuadroTexto 45"/>
            <p:cNvSpPr txBox="1"/>
            <p:nvPr/>
          </p:nvSpPr>
          <p:spPr>
            <a:xfrm rot="16200000">
              <a:off x="7597620" y="5283144"/>
              <a:ext cx="14050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dirty="0" smtClean="0">
                  <a:solidFill>
                    <a:srgbClr val="C82849"/>
                  </a:solidFill>
                </a:rPr>
                <a:t>Resultados </a:t>
              </a:r>
              <a:r>
                <a:rPr lang="es-ES" sz="1400" b="1" dirty="0">
                  <a:solidFill>
                    <a:srgbClr val="C82849"/>
                  </a:solidFill>
                </a:rPr>
                <a:t>2018</a:t>
              </a:r>
            </a:p>
          </p:txBody>
        </p:sp>
        <p:sp>
          <p:nvSpPr>
            <p:cNvPr id="47" name="CuadroTexto 46"/>
            <p:cNvSpPr txBox="1"/>
            <p:nvPr/>
          </p:nvSpPr>
          <p:spPr>
            <a:xfrm>
              <a:off x="8992456" y="4887632"/>
              <a:ext cx="16102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 b="1" i="1" dirty="0" smtClean="0">
                  <a:solidFill>
                    <a:prstClr val="black"/>
                  </a:solidFill>
                </a:rPr>
                <a:t>857 </a:t>
              </a:r>
            </a:p>
            <a:p>
              <a:r>
                <a:rPr lang="es-ES" sz="2000" i="1" dirty="0" smtClean="0">
                  <a:solidFill>
                    <a:prstClr val="black"/>
                  </a:solidFill>
                </a:rPr>
                <a:t>Comercios</a:t>
              </a:r>
            </a:p>
            <a:p>
              <a:r>
                <a:rPr lang="es-ES" sz="1600" i="1" dirty="0" smtClean="0">
                  <a:solidFill>
                    <a:prstClr val="black"/>
                  </a:solidFill>
                </a:rPr>
                <a:t>Beneficiados</a:t>
              </a:r>
              <a:endParaRPr lang="es-ES" sz="1600" i="1" dirty="0">
                <a:solidFill>
                  <a:prstClr val="black"/>
                </a:solidFill>
              </a:endParaRPr>
            </a:p>
          </p:txBody>
        </p:sp>
        <p:pic>
          <p:nvPicPr>
            <p:cNvPr id="48" name="Picture 2" descr="check, sign 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1846" y="4969313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upo 33"/>
          <p:cNvGrpSpPr/>
          <p:nvPr/>
        </p:nvGrpSpPr>
        <p:grpSpPr>
          <a:xfrm>
            <a:off x="4047681" y="218465"/>
            <a:ext cx="2898923" cy="478790"/>
            <a:chOff x="4661206" y="474082"/>
            <a:chExt cx="2898923" cy="478790"/>
          </a:xfrm>
        </p:grpSpPr>
        <p:pic>
          <p:nvPicPr>
            <p:cNvPr id="49" name="Picture 4" descr="Secretaría de Estado de Comerci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8746" y="475271"/>
              <a:ext cx="991383" cy="477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Imagen 49" descr="Gobierno de España. Ministerio de Industria, Comercio y Turismo">
              <a:hlinkClick r:id="rId7"/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1206" y="474082"/>
              <a:ext cx="1907540" cy="47879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0856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ángulo 58"/>
          <p:cNvSpPr/>
          <p:nvPr/>
        </p:nvSpPr>
        <p:spPr>
          <a:xfrm>
            <a:off x="-17045" y="1331043"/>
            <a:ext cx="10793902" cy="5011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72" name="20 Rectángulo"/>
          <p:cNvSpPr/>
          <p:nvPr/>
        </p:nvSpPr>
        <p:spPr>
          <a:xfrm>
            <a:off x="7317750" y="6569242"/>
            <a:ext cx="3816000" cy="288758"/>
          </a:xfrm>
          <a:prstGeom prst="rect">
            <a:avLst/>
          </a:prstGeom>
          <a:solidFill>
            <a:srgbClr val="C82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8" name="20 Rectángulo"/>
          <p:cNvSpPr/>
          <p:nvPr/>
        </p:nvSpPr>
        <p:spPr>
          <a:xfrm>
            <a:off x="1" y="6569242"/>
            <a:ext cx="4176000" cy="288758"/>
          </a:xfrm>
          <a:prstGeom prst="rect">
            <a:avLst/>
          </a:prstGeom>
          <a:solidFill>
            <a:srgbClr val="C82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3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88" b="37421"/>
          <a:stretch>
            <a:fillRect/>
          </a:stretch>
        </p:blipFill>
        <p:spPr bwMode="auto">
          <a:xfrm>
            <a:off x="10953750" y="5613400"/>
            <a:ext cx="123825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adroTexto 2"/>
          <p:cNvSpPr txBox="1">
            <a:spLocks noChangeArrowheads="1"/>
          </p:cNvSpPr>
          <p:nvPr/>
        </p:nvSpPr>
        <p:spPr bwMode="auto">
          <a:xfrm>
            <a:off x="4517474" y="6324994"/>
            <a:ext cx="25026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 sz="3600" b="1" i="1" dirty="0" smtClean="0">
                <a:solidFill>
                  <a:prstClr val="black"/>
                </a:solidFill>
              </a:rPr>
              <a:t>Actuaciones</a:t>
            </a:r>
            <a:endParaRPr lang="es-ES" altLang="es-ES" sz="3600" b="1" i="1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69" name="20 Rectángulo"/>
          <p:cNvSpPr/>
          <p:nvPr/>
        </p:nvSpPr>
        <p:spPr>
          <a:xfrm>
            <a:off x="-17045" y="957376"/>
            <a:ext cx="12204000" cy="108000"/>
          </a:xfrm>
          <a:prstGeom prst="rect">
            <a:avLst/>
          </a:prstGeom>
          <a:solidFill>
            <a:srgbClr val="CE1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72" name="Picture 4" descr="Resultado de imagen de logo Unión Europ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27" y="146100"/>
            <a:ext cx="818479" cy="67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ángulo redondeado 30"/>
          <p:cNvSpPr/>
          <p:nvPr/>
        </p:nvSpPr>
        <p:spPr>
          <a:xfrm>
            <a:off x="458663" y="1617176"/>
            <a:ext cx="9936000" cy="324000"/>
          </a:xfrm>
          <a:prstGeom prst="roundRect">
            <a:avLst/>
          </a:prstGeom>
          <a:solidFill>
            <a:srgbClr val="C8284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srgbClr val="002060"/>
              </a:solidFill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3542479" y="1599265"/>
            <a:ext cx="4637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prstClr val="white"/>
                </a:solidFill>
              </a:rPr>
              <a:t>ACTUACIONES DIVULGATIVAS DE INNOVACIÓN</a:t>
            </a:r>
            <a:endParaRPr lang="es-ES" b="1" dirty="0">
              <a:solidFill>
                <a:prstClr val="white"/>
              </a:solidFill>
            </a:endParaRPr>
          </a:p>
        </p:txBody>
      </p:sp>
      <p:sp>
        <p:nvSpPr>
          <p:cNvPr id="48" name="Elipse 47"/>
          <p:cNvSpPr/>
          <p:nvPr/>
        </p:nvSpPr>
        <p:spPr>
          <a:xfrm>
            <a:off x="333717" y="1578547"/>
            <a:ext cx="432000" cy="396000"/>
          </a:xfrm>
          <a:prstGeom prst="ellipse">
            <a:avLst/>
          </a:prstGeom>
          <a:solidFill>
            <a:schemeClr val="bg1"/>
          </a:solidFill>
          <a:ln>
            <a:solidFill>
              <a:srgbClr val="C828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374045" y="156655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C828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4" name="Rectángulo 63"/>
          <p:cNvSpPr/>
          <p:nvPr/>
        </p:nvSpPr>
        <p:spPr>
          <a:xfrm>
            <a:off x="708389" y="2157922"/>
            <a:ext cx="9725568" cy="349857"/>
          </a:xfrm>
          <a:prstGeom prst="rect">
            <a:avLst/>
          </a:prstGeom>
          <a:solidFill>
            <a:schemeClr val="bg1"/>
          </a:solidFill>
          <a:ln w="28575">
            <a:solidFill>
              <a:srgbClr val="C8284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65" name="Rectángulo 64"/>
          <p:cNvSpPr/>
          <p:nvPr/>
        </p:nvSpPr>
        <p:spPr>
          <a:xfrm>
            <a:off x="708389" y="2167241"/>
            <a:ext cx="952962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500" b="1" dirty="0" smtClean="0">
                <a:solidFill>
                  <a:srgbClr val="C82849"/>
                </a:solidFill>
                <a:cs typeface="Arial" pitchFamily="34" charset="0"/>
              </a:rPr>
              <a:t>Descripción: </a:t>
            </a:r>
            <a:r>
              <a:rPr lang="es-ES" sz="1500" dirty="0" smtClean="0">
                <a:solidFill>
                  <a:prstClr val="black"/>
                </a:solidFill>
                <a:cs typeface="Arial" pitchFamily="34" charset="0"/>
              </a:rPr>
              <a:t>Realización </a:t>
            </a:r>
            <a:r>
              <a:rPr lang="es-ES" sz="1500" dirty="0">
                <a:solidFill>
                  <a:prstClr val="black"/>
                </a:solidFill>
                <a:cs typeface="Arial" pitchFamily="34" charset="0"/>
              </a:rPr>
              <a:t>de </a:t>
            </a:r>
            <a:r>
              <a:rPr lang="es-ES" sz="1500" dirty="0" smtClean="0">
                <a:solidFill>
                  <a:prstClr val="black"/>
                </a:solidFill>
                <a:cs typeface="Arial" pitchFamily="34" charset="0"/>
              </a:rPr>
              <a:t>acciones colectivas de capacitación </a:t>
            </a:r>
            <a:r>
              <a:rPr lang="es-ES" sz="1500" dirty="0">
                <a:solidFill>
                  <a:prstClr val="black"/>
                </a:solidFill>
                <a:cs typeface="Arial" pitchFamily="34" charset="0"/>
              </a:rPr>
              <a:t>en materias estratégicas para el sector.</a:t>
            </a:r>
            <a:endParaRPr lang="es-ES_tradnl" sz="1500" dirty="0">
              <a:cs typeface="Arial" pitchFamily="34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1124768" y="2768055"/>
            <a:ext cx="6829181" cy="3074480"/>
          </a:xfrm>
          <a:prstGeom prst="rect">
            <a:avLst/>
          </a:prstGeom>
          <a:solidFill>
            <a:schemeClr val="bg1"/>
          </a:solidFill>
          <a:ln w="28575">
            <a:solidFill>
              <a:srgbClr val="C8284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 rot="16200000">
            <a:off x="98059" y="4089226"/>
            <a:ext cx="1362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rgbClr val="C82849"/>
                </a:solidFill>
              </a:rPr>
              <a:t>Áreas      2018</a:t>
            </a:r>
            <a:endParaRPr lang="es-ES" sz="1600" b="1" dirty="0">
              <a:solidFill>
                <a:srgbClr val="C82849"/>
              </a:solidFill>
            </a:endParaRPr>
          </a:p>
        </p:txBody>
      </p:sp>
      <p:pic>
        <p:nvPicPr>
          <p:cNvPr id="56" name="Imagen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780" y="173455"/>
            <a:ext cx="1929753" cy="612000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1437051" y="2902608"/>
            <a:ext cx="6416022" cy="2778531"/>
            <a:chOff x="1151301" y="2902608"/>
            <a:chExt cx="6416022" cy="2778531"/>
          </a:xfrm>
        </p:grpSpPr>
        <p:sp>
          <p:nvSpPr>
            <p:cNvPr id="49" name="Paralelogramo 48"/>
            <p:cNvSpPr/>
            <p:nvPr/>
          </p:nvSpPr>
          <p:spPr>
            <a:xfrm>
              <a:off x="1151301" y="2902608"/>
              <a:ext cx="6408000" cy="252000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s-ES" sz="1400" dirty="0">
                  <a:solidFill>
                    <a:schemeClr val="tx1"/>
                  </a:solidFill>
                </a:rPr>
                <a:t>Cliente digital: Nuevos hábitos consumo y oportunidades de negocio</a:t>
              </a:r>
            </a:p>
          </p:txBody>
        </p:sp>
        <p:sp>
          <p:nvSpPr>
            <p:cNvPr id="50" name="Paralelogramo 49"/>
            <p:cNvSpPr/>
            <p:nvPr/>
          </p:nvSpPr>
          <p:spPr>
            <a:xfrm>
              <a:off x="1151301" y="3271083"/>
              <a:ext cx="6408000" cy="252000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s-ES" sz="1400" dirty="0">
                  <a:solidFill>
                    <a:schemeClr val="tx1"/>
                  </a:solidFill>
                </a:rPr>
                <a:t>Comercio Electrónico: Tienda propia, plataformas de E-Commerce…</a:t>
              </a:r>
            </a:p>
          </p:txBody>
        </p:sp>
        <p:sp>
          <p:nvSpPr>
            <p:cNvPr id="51" name="Paralelogramo 50"/>
            <p:cNvSpPr/>
            <p:nvPr/>
          </p:nvSpPr>
          <p:spPr>
            <a:xfrm>
              <a:off x="1151301" y="3636679"/>
              <a:ext cx="6408000" cy="252000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s-ES" sz="1400" dirty="0">
                  <a:solidFill>
                    <a:schemeClr val="tx1"/>
                  </a:solidFill>
                </a:rPr>
                <a:t>Marketing Digital: Presencia Web, Redes Sociales, Reputación Digital…</a:t>
              </a:r>
            </a:p>
          </p:txBody>
        </p:sp>
        <p:sp>
          <p:nvSpPr>
            <p:cNvPr id="53" name="Paralelogramo 52"/>
            <p:cNvSpPr/>
            <p:nvPr/>
          </p:nvSpPr>
          <p:spPr>
            <a:xfrm>
              <a:off x="1151301" y="4008567"/>
              <a:ext cx="6408000" cy="252000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s-ES" sz="1400" dirty="0">
                  <a:solidFill>
                    <a:schemeClr val="tx1"/>
                  </a:solidFill>
                </a:rPr>
                <a:t>Turismo de </a:t>
              </a:r>
              <a:r>
                <a:rPr lang="es-ES" sz="1400" dirty="0" smtClean="0">
                  <a:solidFill>
                    <a:schemeClr val="tx1"/>
                  </a:solidFill>
                </a:rPr>
                <a:t>Compras: Mejora oferta, desarrollo de operativa, logística…</a:t>
              </a:r>
              <a:endParaRPr lang="es-ES" sz="1400" dirty="0">
                <a:solidFill>
                  <a:schemeClr val="tx1"/>
                </a:solidFill>
              </a:endParaRPr>
            </a:p>
          </p:txBody>
        </p:sp>
        <p:sp>
          <p:nvSpPr>
            <p:cNvPr id="54" name="Paralelogramo 53"/>
            <p:cNvSpPr/>
            <p:nvPr/>
          </p:nvSpPr>
          <p:spPr>
            <a:xfrm>
              <a:off x="1151301" y="4369035"/>
              <a:ext cx="6408000" cy="252000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s-ES" sz="1400" dirty="0">
                  <a:solidFill>
                    <a:schemeClr val="tx1"/>
                  </a:solidFill>
                </a:rPr>
                <a:t>Líneas ayuda para Innovación, digitalización e internacionalización</a:t>
              </a:r>
            </a:p>
          </p:txBody>
        </p:sp>
        <p:sp>
          <p:nvSpPr>
            <p:cNvPr id="55" name="Paralelogramo 54"/>
            <p:cNvSpPr/>
            <p:nvPr/>
          </p:nvSpPr>
          <p:spPr>
            <a:xfrm>
              <a:off x="1151301" y="4722658"/>
              <a:ext cx="6408000" cy="252000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s-ES" sz="1400" dirty="0">
                  <a:solidFill>
                    <a:schemeClr val="tx1"/>
                  </a:solidFill>
                </a:rPr>
                <a:t>Técnicas de venta y experiencias de compra</a:t>
              </a:r>
            </a:p>
          </p:txBody>
        </p:sp>
        <p:sp>
          <p:nvSpPr>
            <p:cNvPr id="57" name="Paralelogramo 56"/>
            <p:cNvSpPr/>
            <p:nvPr/>
          </p:nvSpPr>
          <p:spPr>
            <a:xfrm>
              <a:off x="1151301" y="5074605"/>
              <a:ext cx="6408000" cy="252000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s-ES" sz="1400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es-ES" sz="1400" dirty="0" smtClean="0">
                  <a:solidFill>
                    <a:prstClr val="black"/>
                  </a:solidFill>
                </a:rPr>
                <a:t>Experiencias innovadoras, transformación digital y ampliación mercados</a:t>
              </a:r>
            </a:p>
            <a:p>
              <a:pPr algn="ctr"/>
              <a:endParaRPr lang="es-ES" sz="1400" dirty="0">
                <a:solidFill>
                  <a:prstClr val="black"/>
                </a:solidFill>
              </a:endParaRPr>
            </a:p>
          </p:txBody>
        </p:sp>
        <p:sp>
          <p:nvSpPr>
            <p:cNvPr id="58" name="Paralelogramo 57"/>
            <p:cNvSpPr/>
            <p:nvPr/>
          </p:nvSpPr>
          <p:spPr>
            <a:xfrm>
              <a:off x="1159323" y="5429139"/>
              <a:ext cx="6408000" cy="252000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s-ES" sz="1400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es-ES" sz="1400" dirty="0" smtClean="0">
                  <a:solidFill>
                    <a:prstClr val="black"/>
                  </a:solidFill>
                </a:rPr>
                <a:t>Nuevas necesidades ocupacionales y actualización de actuales</a:t>
              </a:r>
            </a:p>
            <a:p>
              <a:pPr algn="ctr"/>
              <a:endParaRPr lang="es-ES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8072575" y="2637477"/>
            <a:ext cx="2369545" cy="3482845"/>
            <a:chOff x="8072575" y="2637477"/>
            <a:chExt cx="2369545" cy="3482845"/>
          </a:xfrm>
        </p:grpSpPr>
        <p:sp>
          <p:nvSpPr>
            <p:cNvPr id="40" name="Rectángulo 39"/>
            <p:cNvSpPr/>
            <p:nvPr/>
          </p:nvSpPr>
          <p:spPr>
            <a:xfrm>
              <a:off x="8072575" y="2637477"/>
              <a:ext cx="2361382" cy="348284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8284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41" name="CuadroTexto 40"/>
            <p:cNvSpPr txBox="1"/>
            <p:nvPr/>
          </p:nvSpPr>
          <p:spPr>
            <a:xfrm rot="16200000">
              <a:off x="7511379" y="5137125"/>
              <a:ext cx="15774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>
                  <a:solidFill>
                    <a:srgbClr val="C82849"/>
                  </a:solidFill>
                </a:rPr>
                <a:t>Resultados 2018</a:t>
              </a:r>
            </a:p>
          </p:txBody>
        </p:sp>
        <p:sp>
          <p:nvSpPr>
            <p:cNvPr id="42" name="CuadroTexto 41"/>
            <p:cNvSpPr txBox="1"/>
            <p:nvPr/>
          </p:nvSpPr>
          <p:spPr>
            <a:xfrm>
              <a:off x="8831880" y="3079421"/>
              <a:ext cx="16102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 b="1" i="1" dirty="0" smtClean="0"/>
                <a:t>547 </a:t>
              </a:r>
              <a:r>
                <a:rPr lang="es-ES" sz="2000" i="1" dirty="0" smtClean="0"/>
                <a:t>Jornadas</a:t>
              </a:r>
            </a:p>
          </p:txBody>
        </p:sp>
        <p:pic>
          <p:nvPicPr>
            <p:cNvPr id="43" name="Picture 2" descr="check, sign 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1184" y="3154078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CuadroTexto 43"/>
            <p:cNvSpPr txBox="1"/>
            <p:nvPr/>
          </p:nvSpPr>
          <p:spPr>
            <a:xfrm>
              <a:off x="8820234" y="4182309"/>
              <a:ext cx="16102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 b="1" i="1" dirty="0" smtClean="0"/>
                <a:t>11.335</a:t>
              </a:r>
            </a:p>
            <a:p>
              <a:r>
                <a:rPr lang="es-ES" sz="2000" i="1" dirty="0" smtClean="0"/>
                <a:t>Comercios</a:t>
              </a:r>
            </a:p>
            <a:p>
              <a:r>
                <a:rPr lang="es-ES" sz="1600" i="1" dirty="0" smtClean="0"/>
                <a:t>Beneficiados</a:t>
              </a:r>
              <a:endParaRPr lang="es-ES" sz="1600" i="1" dirty="0"/>
            </a:p>
          </p:txBody>
        </p:sp>
        <p:pic>
          <p:nvPicPr>
            <p:cNvPr id="45" name="Picture 2" descr="check, sign 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7334" y="4242206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upo 35"/>
          <p:cNvGrpSpPr/>
          <p:nvPr/>
        </p:nvGrpSpPr>
        <p:grpSpPr>
          <a:xfrm>
            <a:off x="4047681" y="218465"/>
            <a:ext cx="2898923" cy="478790"/>
            <a:chOff x="4661206" y="474082"/>
            <a:chExt cx="2898923" cy="478790"/>
          </a:xfrm>
        </p:grpSpPr>
        <p:pic>
          <p:nvPicPr>
            <p:cNvPr id="46" name="Picture 4" descr="Secretaría de Estado de Comerci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8746" y="475271"/>
              <a:ext cx="991383" cy="477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Imagen 46" descr="Gobierno de España. Ministerio de Industria, Comercio y Turismo">
              <a:hlinkClick r:id="rId7"/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1206" y="474082"/>
              <a:ext cx="1907540" cy="47879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6078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ángulo 58"/>
          <p:cNvSpPr/>
          <p:nvPr/>
        </p:nvSpPr>
        <p:spPr>
          <a:xfrm>
            <a:off x="-17045" y="1331043"/>
            <a:ext cx="10793902" cy="5011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72" name="20 Rectángulo"/>
          <p:cNvSpPr/>
          <p:nvPr/>
        </p:nvSpPr>
        <p:spPr>
          <a:xfrm>
            <a:off x="7317750" y="6569242"/>
            <a:ext cx="3816000" cy="288758"/>
          </a:xfrm>
          <a:prstGeom prst="rect">
            <a:avLst/>
          </a:prstGeom>
          <a:solidFill>
            <a:srgbClr val="C82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8" name="20 Rectángulo"/>
          <p:cNvSpPr/>
          <p:nvPr/>
        </p:nvSpPr>
        <p:spPr>
          <a:xfrm>
            <a:off x="1" y="6569242"/>
            <a:ext cx="4176000" cy="288758"/>
          </a:xfrm>
          <a:prstGeom prst="rect">
            <a:avLst/>
          </a:prstGeom>
          <a:solidFill>
            <a:srgbClr val="C82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3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88" b="37421"/>
          <a:stretch>
            <a:fillRect/>
          </a:stretch>
        </p:blipFill>
        <p:spPr bwMode="auto">
          <a:xfrm>
            <a:off x="10953750" y="5613400"/>
            <a:ext cx="123825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adroTexto 2"/>
          <p:cNvSpPr txBox="1">
            <a:spLocks noChangeArrowheads="1"/>
          </p:cNvSpPr>
          <p:nvPr/>
        </p:nvSpPr>
        <p:spPr bwMode="auto">
          <a:xfrm>
            <a:off x="4484817" y="6324994"/>
            <a:ext cx="25026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 sz="3600" b="1" i="1" dirty="0" smtClean="0">
                <a:solidFill>
                  <a:prstClr val="black"/>
                </a:solidFill>
              </a:rPr>
              <a:t>Actuaciones</a:t>
            </a:r>
            <a:endParaRPr lang="es-ES" altLang="es-ES" sz="3600" b="1" i="1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69" name="20 Rectángulo"/>
          <p:cNvSpPr/>
          <p:nvPr/>
        </p:nvSpPr>
        <p:spPr>
          <a:xfrm>
            <a:off x="-17045" y="957376"/>
            <a:ext cx="12204000" cy="108000"/>
          </a:xfrm>
          <a:prstGeom prst="rect">
            <a:avLst/>
          </a:prstGeom>
          <a:solidFill>
            <a:srgbClr val="CE1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72" name="Picture 4" descr="Resultado de imagen de logo Unión Europ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27" y="146100"/>
            <a:ext cx="818479" cy="67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ángulo redondeado 30"/>
          <p:cNvSpPr/>
          <p:nvPr/>
        </p:nvSpPr>
        <p:spPr>
          <a:xfrm>
            <a:off x="458663" y="1617176"/>
            <a:ext cx="9936000" cy="324000"/>
          </a:xfrm>
          <a:prstGeom prst="roundRect">
            <a:avLst/>
          </a:prstGeom>
          <a:solidFill>
            <a:srgbClr val="C8284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srgbClr val="002060"/>
              </a:solidFill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1958605" y="1599265"/>
            <a:ext cx="7397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prstClr val="white"/>
                </a:solidFill>
              </a:rPr>
              <a:t>PROGRAMA DE DINAMIZACIÓN DE VENTAS EN ZONAS Y EJES COMERCIALES</a:t>
            </a:r>
            <a:endParaRPr lang="es-ES" b="1" dirty="0">
              <a:solidFill>
                <a:prstClr val="white"/>
              </a:solidFill>
            </a:endParaRPr>
          </a:p>
        </p:txBody>
      </p:sp>
      <p:sp>
        <p:nvSpPr>
          <p:cNvPr id="48" name="Elipse 47"/>
          <p:cNvSpPr/>
          <p:nvPr/>
        </p:nvSpPr>
        <p:spPr>
          <a:xfrm>
            <a:off x="333717" y="1578547"/>
            <a:ext cx="432000" cy="396000"/>
          </a:xfrm>
          <a:prstGeom prst="ellipse">
            <a:avLst/>
          </a:prstGeom>
          <a:solidFill>
            <a:schemeClr val="bg1"/>
          </a:solidFill>
          <a:ln>
            <a:solidFill>
              <a:srgbClr val="C828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374045" y="156655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C828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ES" sz="2400" b="1" dirty="0">
              <a:solidFill>
                <a:srgbClr val="C828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ángulo 63"/>
          <p:cNvSpPr/>
          <p:nvPr/>
        </p:nvSpPr>
        <p:spPr>
          <a:xfrm>
            <a:off x="708389" y="2157922"/>
            <a:ext cx="9725568" cy="652977"/>
          </a:xfrm>
          <a:prstGeom prst="rect">
            <a:avLst/>
          </a:prstGeom>
          <a:solidFill>
            <a:schemeClr val="bg1"/>
          </a:solidFill>
          <a:ln w="28575">
            <a:solidFill>
              <a:srgbClr val="C8284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65" name="Rectángulo 64"/>
          <p:cNvSpPr/>
          <p:nvPr/>
        </p:nvSpPr>
        <p:spPr>
          <a:xfrm>
            <a:off x="708389" y="2167241"/>
            <a:ext cx="95296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500" b="1" dirty="0" smtClean="0">
                <a:solidFill>
                  <a:srgbClr val="C82849"/>
                </a:solidFill>
                <a:cs typeface="Arial" pitchFamily="34" charset="0"/>
              </a:rPr>
              <a:t>Descripción: </a:t>
            </a:r>
            <a:r>
              <a:rPr lang="es-ES" sz="1500" dirty="0">
                <a:solidFill>
                  <a:prstClr val="black"/>
                </a:solidFill>
                <a:cs typeface="Arial" pitchFamily="34" charset="0"/>
              </a:rPr>
              <a:t>Campañas innovadoras de </a:t>
            </a:r>
            <a:r>
              <a:rPr lang="es-ES" sz="1500" dirty="0" smtClean="0">
                <a:solidFill>
                  <a:prstClr val="black"/>
                </a:solidFill>
                <a:cs typeface="Arial" pitchFamily="34" charset="0"/>
              </a:rPr>
              <a:t>promoción del consumo y las ventas en los centros comerciales abiertos, en los ejes prioritarios y en los mercados municipales con especial incidencia en visitantes y turistas.</a:t>
            </a:r>
            <a:endParaRPr lang="es-ES_tradnl" sz="15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744181" y="2986907"/>
            <a:ext cx="7021286" cy="2705682"/>
          </a:xfrm>
          <a:prstGeom prst="rect">
            <a:avLst/>
          </a:prstGeom>
          <a:solidFill>
            <a:schemeClr val="bg1"/>
          </a:solidFill>
          <a:ln w="28575">
            <a:solidFill>
              <a:srgbClr val="C8284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 rot="16200000">
            <a:off x="-201164" y="4049676"/>
            <a:ext cx="2211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C82849"/>
                </a:solidFill>
              </a:rPr>
              <a:t>Actuaciones      2018</a:t>
            </a:r>
            <a:endParaRPr lang="es-ES" sz="1600" b="1" dirty="0">
              <a:solidFill>
                <a:srgbClr val="C82849"/>
              </a:solidFill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8072575" y="2994274"/>
            <a:ext cx="2361382" cy="3126048"/>
          </a:xfrm>
          <a:prstGeom prst="rect">
            <a:avLst/>
          </a:prstGeom>
          <a:solidFill>
            <a:schemeClr val="bg1"/>
          </a:solidFill>
          <a:ln w="28575">
            <a:solidFill>
              <a:srgbClr val="C8284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 rot="16200000">
            <a:off x="7511380" y="5137125"/>
            <a:ext cx="1577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C82849"/>
                </a:solidFill>
              </a:rPr>
              <a:t>Resultados 2018</a:t>
            </a:r>
          </a:p>
        </p:txBody>
      </p:sp>
      <p:pic>
        <p:nvPicPr>
          <p:cNvPr id="56" name="Imagen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780" y="173455"/>
            <a:ext cx="1929753" cy="612000"/>
          </a:xfrm>
          <a:prstGeom prst="rect">
            <a:avLst/>
          </a:prstGeom>
        </p:spPr>
      </p:pic>
      <p:sp>
        <p:nvSpPr>
          <p:cNvPr id="73" name="CuadroTexto 72"/>
          <p:cNvSpPr txBox="1"/>
          <p:nvPr/>
        </p:nvSpPr>
        <p:spPr>
          <a:xfrm>
            <a:off x="8798694" y="3060919"/>
            <a:ext cx="161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solidFill>
                  <a:prstClr val="black"/>
                </a:solidFill>
              </a:rPr>
              <a:t>98</a:t>
            </a:r>
          </a:p>
          <a:p>
            <a:r>
              <a:rPr lang="es-ES" sz="1600" i="1" dirty="0" smtClean="0">
                <a:solidFill>
                  <a:prstClr val="black"/>
                </a:solidFill>
              </a:rPr>
              <a:t>Campañas</a:t>
            </a:r>
          </a:p>
          <a:p>
            <a:r>
              <a:rPr lang="es-ES" sz="1400" i="1" dirty="0" smtClean="0">
                <a:solidFill>
                  <a:prstClr val="black"/>
                </a:solidFill>
              </a:rPr>
              <a:t>Celebradas</a:t>
            </a:r>
            <a:endParaRPr lang="es-ES" sz="1400" i="1" dirty="0">
              <a:solidFill>
                <a:prstClr val="black"/>
              </a:solidFill>
            </a:endParaRPr>
          </a:p>
        </p:txBody>
      </p:sp>
      <p:pic>
        <p:nvPicPr>
          <p:cNvPr id="74" name="Picture 2" descr="check, sign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694" y="3113044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CuadroTexto 80"/>
          <p:cNvSpPr txBox="1"/>
          <p:nvPr/>
        </p:nvSpPr>
        <p:spPr>
          <a:xfrm>
            <a:off x="8798694" y="5059402"/>
            <a:ext cx="16102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solidFill>
                  <a:prstClr val="black"/>
                </a:solidFill>
              </a:rPr>
              <a:t>+100</a:t>
            </a:r>
          </a:p>
          <a:p>
            <a:r>
              <a:rPr lang="es-ES" i="1" dirty="0" smtClean="0">
                <a:solidFill>
                  <a:prstClr val="black"/>
                </a:solidFill>
              </a:rPr>
              <a:t>Asociaciones</a:t>
            </a:r>
          </a:p>
          <a:p>
            <a:r>
              <a:rPr lang="es-ES" sz="1600" i="1" dirty="0" smtClean="0">
                <a:solidFill>
                  <a:prstClr val="black"/>
                </a:solidFill>
              </a:rPr>
              <a:t>Colaboradoras</a:t>
            </a:r>
            <a:endParaRPr lang="es-ES" sz="1200" i="1" dirty="0">
              <a:solidFill>
                <a:prstClr val="black"/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8798694" y="4089150"/>
            <a:ext cx="161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solidFill>
                  <a:prstClr val="black"/>
                </a:solidFill>
              </a:rPr>
              <a:t>18.560</a:t>
            </a:r>
          </a:p>
          <a:p>
            <a:r>
              <a:rPr lang="es-ES" i="1" dirty="0" smtClean="0">
                <a:solidFill>
                  <a:prstClr val="black"/>
                </a:solidFill>
              </a:rPr>
              <a:t>Comercios</a:t>
            </a:r>
          </a:p>
          <a:p>
            <a:r>
              <a:rPr lang="es-ES" sz="1400" i="1" dirty="0" smtClean="0">
                <a:solidFill>
                  <a:prstClr val="black"/>
                </a:solidFill>
              </a:rPr>
              <a:t>Beneficiarios</a:t>
            </a:r>
            <a:endParaRPr lang="es-ES" sz="1100" i="1" dirty="0">
              <a:solidFill>
                <a:prstClr val="black"/>
              </a:solidFill>
            </a:endParaRPr>
          </a:p>
        </p:txBody>
      </p:sp>
      <p:pic>
        <p:nvPicPr>
          <p:cNvPr id="36" name="Picture 2" descr="check, sign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694" y="412681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1151301" y="3095114"/>
            <a:ext cx="6408000" cy="2481747"/>
            <a:chOff x="1151301" y="3095114"/>
            <a:chExt cx="6408000" cy="2481747"/>
          </a:xfrm>
        </p:grpSpPr>
        <p:sp>
          <p:nvSpPr>
            <p:cNvPr id="37" name="Paralelogramo 36"/>
            <p:cNvSpPr/>
            <p:nvPr/>
          </p:nvSpPr>
          <p:spPr>
            <a:xfrm>
              <a:off x="1151301" y="3095114"/>
              <a:ext cx="6408000" cy="252000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s-ES" sz="1400" dirty="0" smtClean="0">
                  <a:solidFill>
                    <a:prstClr val="black"/>
                  </a:solidFill>
                </a:rPr>
                <a:t>Planes estratégicos para promover innovación e internacionalización</a:t>
              </a:r>
              <a:endParaRPr lang="es-ES" sz="1400" dirty="0">
                <a:solidFill>
                  <a:prstClr val="black"/>
                </a:solidFill>
              </a:endParaRPr>
            </a:p>
          </p:txBody>
        </p:sp>
        <p:sp>
          <p:nvSpPr>
            <p:cNvPr id="42" name="Paralelogramo 41"/>
            <p:cNvSpPr/>
            <p:nvPr/>
          </p:nvSpPr>
          <p:spPr>
            <a:xfrm>
              <a:off x="1151301" y="3463589"/>
              <a:ext cx="6408000" cy="252000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s-ES" sz="1400" dirty="0">
                  <a:solidFill>
                    <a:prstClr val="black"/>
                  </a:solidFill>
                </a:rPr>
                <a:t>Acciones promocionales innovadoras</a:t>
              </a:r>
            </a:p>
          </p:txBody>
        </p:sp>
        <p:sp>
          <p:nvSpPr>
            <p:cNvPr id="43" name="Paralelogramo 42"/>
            <p:cNvSpPr/>
            <p:nvPr/>
          </p:nvSpPr>
          <p:spPr>
            <a:xfrm>
              <a:off x="1151301" y="3829185"/>
              <a:ext cx="6408000" cy="252000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s-ES" sz="1400" dirty="0">
                  <a:solidFill>
                    <a:prstClr val="black"/>
                  </a:solidFill>
                </a:rPr>
                <a:t>Marketing Digital para incremento de ventas</a:t>
              </a:r>
            </a:p>
          </p:txBody>
        </p:sp>
        <p:sp>
          <p:nvSpPr>
            <p:cNvPr id="44" name="Paralelogramo 43"/>
            <p:cNvSpPr/>
            <p:nvPr/>
          </p:nvSpPr>
          <p:spPr>
            <a:xfrm>
              <a:off x="1151301" y="4201069"/>
              <a:ext cx="6408000" cy="252000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s-ES" sz="1400" dirty="0">
                  <a:solidFill>
                    <a:prstClr val="black"/>
                  </a:solidFill>
                </a:rPr>
                <a:t>Sistemas de fidelización de clientes</a:t>
              </a:r>
            </a:p>
          </p:txBody>
        </p:sp>
        <p:sp>
          <p:nvSpPr>
            <p:cNvPr id="45" name="Paralelogramo 44"/>
            <p:cNvSpPr/>
            <p:nvPr/>
          </p:nvSpPr>
          <p:spPr>
            <a:xfrm>
              <a:off x="1151301" y="4580791"/>
              <a:ext cx="6408000" cy="252000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s-ES" sz="1400" dirty="0">
                  <a:solidFill>
                    <a:prstClr val="black"/>
                  </a:solidFill>
                </a:rPr>
                <a:t>Acciones de mobile marketing</a:t>
              </a:r>
            </a:p>
          </p:txBody>
        </p:sp>
        <p:sp>
          <p:nvSpPr>
            <p:cNvPr id="46" name="Paralelogramo 45"/>
            <p:cNvSpPr/>
            <p:nvPr/>
          </p:nvSpPr>
          <p:spPr>
            <a:xfrm>
              <a:off x="1151301" y="4944039"/>
              <a:ext cx="6408000" cy="252000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s-ES" sz="1400" dirty="0">
                  <a:solidFill>
                    <a:prstClr val="black"/>
                  </a:solidFill>
                </a:rPr>
                <a:t>Desarrollo de soluciones de realidad aumentada y gamificación</a:t>
              </a:r>
            </a:p>
          </p:txBody>
        </p:sp>
        <p:sp>
          <p:nvSpPr>
            <p:cNvPr id="47" name="Paralelogramo 46"/>
            <p:cNvSpPr/>
            <p:nvPr/>
          </p:nvSpPr>
          <p:spPr>
            <a:xfrm>
              <a:off x="1151301" y="5324861"/>
              <a:ext cx="6408000" cy="252000"/>
            </a:xfrm>
            <a:prstGeom prst="parallelogram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s-ES" sz="1400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es-ES" sz="1400" dirty="0" smtClean="0">
                  <a:solidFill>
                    <a:prstClr val="black"/>
                  </a:solidFill>
                </a:rPr>
                <a:t>Desarrollo </a:t>
              </a:r>
              <a:r>
                <a:rPr lang="es-ES" sz="1400" dirty="0">
                  <a:solidFill>
                    <a:prstClr val="black"/>
                  </a:solidFill>
                </a:rPr>
                <a:t>de plataformas y aplicaciones</a:t>
              </a:r>
            </a:p>
            <a:p>
              <a:pPr algn="ctr"/>
              <a:endParaRPr lang="es-ES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4047681" y="218465"/>
            <a:ext cx="2898923" cy="478790"/>
            <a:chOff x="4661206" y="474082"/>
            <a:chExt cx="2898923" cy="478790"/>
          </a:xfrm>
        </p:grpSpPr>
        <p:pic>
          <p:nvPicPr>
            <p:cNvPr id="41" name="Picture 4" descr="Secretaría de Estado de Comerci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8746" y="475271"/>
              <a:ext cx="991383" cy="477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Imagen 48" descr="Gobierno de España. Ministerio de Industria, Comercio y Turismo">
              <a:hlinkClick r:id="rId7"/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1206" y="474082"/>
              <a:ext cx="1907540" cy="47879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77926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ángulo 58"/>
          <p:cNvSpPr/>
          <p:nvPr/>
        </p:nvSpPr>
        <p:spPr>
          <a:xfrm>
            <a:off x="-17045" y="1331043"/>
            <a:ext cx="10793902" cy="5011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72" name="20 Rectángulo"/>
          <p:cNvSpPr/>
          <p:nvPr/>
        </p:nvSpPr>
        <p:spPr>
          <a:xfrm>
            <a:off x="7317750" y="6569242"/>
            <a:ext cx="3816000" cy="288758"/>
          </a:xfrm>
          <a:prstGeom prst="rect">
            <a:avLst/>
          </a:prstGeom>
          <a:solidFill>
            <a:srgbClr val="C82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8" name="20 Rectángulo"/>
          <p:cNvSpPr/>
          <p:nvPr/>
        </p:nvSpPr>
        <p:spPr>
          <a:xfrm>
            <a:off x="1" y="6569242"/>
            <a:ext cx="4176000" cy="288758"/>
          </a:xfrm>
          <a:prstGeom prst="rect">
            <a:avLst/>
          </a:prstGeom>
          <a:solidFill>
            <a:srgbClr val="C82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3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88" b="37421"/>
          <a:stretch>
            <a:fillRect/>
          </a:stretch>
        </p:blipFill>
        <p:spPr bwMode="auto">
          <a:xfrm>
            <a:off x="10953750" y="5613400"/>
            <a:ext cx="123825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adroTexto 2"/>
          <p:cNvSpPr txBox="1">
            <a:spLocks noChangeArrowheads="1"/>
          </p:cNvSpPr>
          <p:nvPr/>
        </p:nvSpPr>
        <p:spPr bwMode="auto">
          <a:xfrm>
            <a:off x="4443996" y="6333786"/>
            <a:ext cx="25026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 sz="3600" b="1" i="1" dirty="0" smtClean="0">
                <a:solidFill>
                  <a:prstClr val="black"/>
                </a:solidFill>
              </a:rPr>
              <a:t>Actuaciones</a:t>
            </a:r>
            <a:endParaRPr lang="es-ES" altLang="es-ES" sz="3600" b="1" i="1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69" name="20 Rectángulo"/>
          <p:cNvSpPr/>
          <p:nvPr/>
        </p:nvSpPr>
        <p:spPr>
          <a:xfrm>
            <a:off x="-17045" y="957376"/>
            <a:ext cx="12204000" cy="108000"/>
          </a:xfrm>
          <a:prstGeom prst="rect">
            <a:avLst/>
          </a:prstGeom>
          <a:solidFill>
            <a:srgbClr val="CE1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72" name="Picture 4" descr="Resultado de imagen de logo Unión Europ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27" y="146100"/>
            <a:ext cx="818479" cy="67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ángulo redondeado 30"/>
          <p:cNvSpPr/>
          <p:nvPr/>
        </p:nvSpPr>
        <p:spPr>
          <a:xfrm>
            <a:off x="458663" y="1617176"/>
            <a:ext cx="9936000" cy="324000"/>
          </a:xfrm>
          <a:prstGeom prst="roundRect">
            <a:avLst/>
          </a:prstGeom>
          <a:solidFill>
            <a:srgbClr val="C8284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>
              <a:solidFill>
                <a:srgbClr val="002060"/>
              </a:solidFill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838703" y="1615594"/>
            <a:ext cx="9501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prstClr val="white"/>
                </a:solidFill>
              </a:rPr>
              <a:t>PROYECTOS SINGULARES DE MODERNIZACIÓN COMERCIAL EN ZONAS DE GRAN AFLUENCIA TURÍSTICA (ZGAT)</a:t>
            </a:r>
            <a:endParaRPr lang="es-ES" sz="1600" b="1" dirty="0">
              <a:solidFill>
                <a:prstClr val="white"/>
              </a:solidFill>
            </a:endParaRPr>
          </a:p>
        </p:txBody>
      </p:sp>
      <p:sp>
        <p:nvSpPr>
          <p:cNvPr id="48" name="Elipse 47"/>
          <p:cNvSpPr/>
          <p:nvPr/>
        </p:nvSpPr>
        <p:spPr>
          <a:xfrm>
            <a:off x="333717" y="1578547"/>
            <a:ext cx="432000" cy="396000"/>
          </a:xfrm>
          <a:prstGeom prst="ellipse">
            <a:avLst/>
          </a:prstGeom>
          <a:solidFill>
            <a:schemeClr val="bg1"/>
          </a:solidFill>
          <a:ln>
            <a:solidFill>
              <a:srgbClr val="C828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374045" y="156655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C828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4" name="Rectángulo 63"/>
          <p:cNvSpPr/>
          <p:nvPr/>
        </p:nvSpPr>
        <p:spPr>
          <a:xfrm>
            <a:off x="708389" y="2157922"/>
            <a:ext cx="9725568" cy="811174"/>
          </a:xfrm>
          <a:prstGeom prst="rect">
            <a:avLst/>
          </a:prstGeom>
          <a:solidFill>
            <a:schemeClr val="bg1"/>
          </a:solidFill>
          <a:ln w="28575">
            <a:solidFill>
              <a:srgbClr val="C8284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65" name="Rectángulo 64"/>
          <p:cNvSpPr/>
          <p:nvPr/>
        </p:nvSpPr>
        <p:spPr>
          <a:xfrm>
            <a:off x="708389" y="2167241"/>
            <a:ext cx="952962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500" b="1" dirty="0" smtClean="0">
                <a:solidFill>
                  <a:srgbClr val="C82849"/>
                </a:solidFill>
                <a:cs typeface="Arial" pitchFamily="34" charset="0"/>
              </a:rPr>
              <a:t>Descripción: </a:t>
            </a:r>
            <a:r>
              <a:rPr lang="es-ES" sz="1500" dirty="0" smtClean="0">
                <a:solidFill>
                  <a:prstClr val="black"/>
                </a:solidFill>
                <a:cs typeface="Arial" pitchFamily="34" charset="0"/>
              </a:rPr>
              <a:t>Realización de proyectos destinados a modernización y revitalización comercial de áreas comerciales urbanas que cuenten con una elevada concentración de actividades comerciales minoristas o en equipamientos comerciales singulares.</a:t>
            </a:r>
            <a:endParaRPr lang="es-ES_tradnl" sz="150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56" name="Imagen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780" y="173455"/>
            <a:ext cx="1929753" cy="612000"/>
          </a:xfrm>
          <a:prstGeom prst="rect">
            <a:avLst/>
          </a:prstGeom>
        </p:spPr>
      </p:pic>
      <p:sp>
        <p:nvSpPr>
          <p:cNvPr id="37" name="Rectángulo 36"/>
          <p:cNvSpPr/>
          <p:nvPr/>
        </p:nvSpPr>
        <p:spPr>
          <a:xfrm>
            <a:off x="708389" y="3106850"/>
            <a:ext cx="7164000" cy="693229"/>
          </a:xfrm>
          <a:prstGeom prst="rect">
            <a:avLst/>
          </a:prstGeom>
          <a:solidFill>
            <a:schemeClr val="bg1"/>
          </a:solidFill>
          <a:ln w="28575">
            <a:solidFill>
              <a:srgbClr val="C8284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708388" y="3166985"/>
            <a:ext cx="716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500" b="1" dirty="0" smtClean="0">
                <a:solidFill>
                  <a:srgbClr val="C82849"/>
                </a:solidFill>
                <a:cs typeface="Arial" pitchFamily="34" charset="0"/>
              </a:rPr>
              <a:t>Público: </a:t>
            </a:r>
            <a:r>
              <a:rPr lang="es-ES" sz="1500" dirty="0" smtClean="0">
                <a:solidFill>
                  <a:prstClr val="black"/>
                </a:solidFill>
                <a:cs typeface="Arial" pitchFamily="34" charset="0"/>
              </a:rPr>
              <a:t>Áreas comerciales urbanos y los equipamientos comerciales minoristas deben estar localizados en Zonas de Gran Afluencia Turística.</a:t>
            </a:r>
            <a:endParaRPr lang="es-ES_tradnl" sz="15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694149" y="3959173"/>
            <a:ext cx="7164000" cy="693229"/>
          </a:xfrm>
          <a:prstGeom prst="rect">
            <a:avLst/>
          </a:prstGeom>
          <a:solidFill>
            <a:schemeClr val="bg1"/>
          </a:solidFill>
          <a:ln w="28575">
            <a:solidFill>
              <a:srgbClr val="C8284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694148" y="4019308"/>
            <a:ext cx="716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500" b="1" dirty="0" smtClean="0">
                <a:solidFill>
                  <a:srgbClr val="C82849"/>
                </a:solidFill>
                <a:cs typeface="Arial" pitchFamily="34" charset="0"/>
              </a:rPr>
              <a:t>Adjudicación: </a:t>
            </a:r>
            <a:r>
              <a:rPr lang="es-ES" sz="1500" dirty="0" smtClean="0">
                <a:solidFill>
                  <a:prstClr val="black"/>
                </a:solidFill>
                <a:cs typeface="Arial" pitchFamily="34" charset="0"/>
              </a:rPr>
              <a:t>Concurrencia competitiva, a través de convocatoria pública anunciada en el Boletín Oficial del Estado (BOE).</a:t>
            </a:r>
            <a:endParaRPr lang="es-ES_tradnl" sz="15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715925" y="4781044"/>
            <a:ext cx="7164000" cy="779369"/>
          </a:xfrm>
          <a:prstGeom prst="rect">
            <a:avLst/>
          </a:prstGeom>
          <a:solidFill>
            <a:schemeClr val="bg1"/>
          </a:solidFill>
          <a:ln w="28575">
            <a:solidFill>
              <a:srgbClr val="C8284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715921" y="4808526"/>
            <a:ext cx="7164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500" b="1" dirty="0" smtClean="0">
                <a:solidFill>
                  <a:srgbClr val="C82849"/>
                </a:solidFill>
                <a:cs typeface="Arial" pitchFamily="34" charset="0"/>
              </a:rPr>
              <a:t>Criterios de valoración: </a:t>
            </a:r>
            <a:r>
              <a:rPr lang="es-ES" sz="1500" dirty="0" smtClean="0">
                <a:cs typeface="Arial" pitchFamily="34" charset="0"/>
              </a:rPr>
              <a:t>Entre otros criterios, la convocatoria valora la c</a:t>
            </a:r>
            <a:r>
              <a:rPr lang="es-ES" sz="1500" dirty="0" smtClean="0"/>
              <a:t>apacidad </a:t>
            </a:r>
            <a:r>
              <a:rPr lang="es-ES" sz="1500" dirty="0"/>
              <a:t>del proyecto para mejorar el atractivo turístico, los servicios prestados a visitantes y el turismo de compras de la </a:t>
            </a:r>
            <a:r>
              <a:rPr lang="es-ES" sz="1500" dirty="0" smtClean="0"/>
              <a:t>zona</a:t>
            </a:r>
            <a:endParaRPr lang="es-ES_tradnl" sz="1500" dirty="0">
              <a:cs typeface="Arial" pitchFamily="34" charset="0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8072575" y="3098718"/>
            <a:ext cx="2361382" cy="3027214"/>
            <a:chOff x="8072575" y="3098718"/>
            <a:chExt cx="2361382" cy="3027214"/>
          </a:xfrm>
        </p:grpSpPr>
        <p:sp>
          <p:nvSpPr>
            <p:cNvPr id="47" name="Rectángulo 46"/>
            <p:cNvSpPr/>
            <p:nvPr/>
          </p:nvSpPr>
          <p:spPr>
            <a:xfrm>
              <a:off x="8072575" y="3098718"/>
              <a:ext cx="2361382" cy="302160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8284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49" name="CuadroTexto 48"/>
            <p:cNvSpPr txBox="1"/>
            <p:nvPr/>
          </p:nvSpPr>
          <p:spPr>
            <a:xfrm rot="16200000">
              <a:off x="7511380" y="5137125"/>
              <a:ext cx="15774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>
                  <a:solidFill>
                    <a:srgbClr val="C82849"/>
                  </a:solidFill>
                </a:rPr>
                <a:t>Resultados 2018</a:t>
              </a:r>
            </a:p>
          </p:txBody>
        </p:sp>
        <p:sp>
          <p:nvSpPr>
            <p:cNvPr id="50" name="CuadroTexto 49"/>
            <p:cNvSpPr txBox="1"/>
            <p:nvPr/>
          </p:nvSpPr>
          <p:spPr>
            <a:xfrm>
              <a:off x="8787953" y="3142564"/>
              <a:ext cx="16102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b="1" i="1" dirty="0" smtClean="0">
                  <a:solidFill>
                    <a:prstClr val="black"/>
                  </a:solidFill>
                </a:rPr>
                <a:t>9</a:t>
              </a:r>
            </a:p>
            <a:p>
              <a:r>
                <a:rPr lang="es-ES" sz="1600" i="1" dirty="0" smtClean="0">
                  <a:solidFill>
                    <a:prstClr val="black"/>
                  </a:solidFill>
                </a:rPr>
                <a:t>Proyectos</a:t>
              </a:r>
            </a:p>
            <a:p>
              <a:r>
                <a:rPr lang="es-ES" sz="1400" i="1" dirty="0" smtClean="0">
                  <a:solidFill>
                    <a:prstClr val="black"/>
                  </a:solidFill>
                </a:rPr>
                <a:t>Desarrollados</a:t>
              </a:r>
              <a:endParaRPr lang="es-ES" sz="1400" i="1" dirty="0">
                <a:solidFill>
                  <a:prstClr val="black"/>
                </a:solidFill>
              </a:endParaRPr>
            </a:p>
          </p:txBody>
        </p:sp>
        <p:pic>
          <p:nvPicPr>
            <p:cNvPr id="51" name="Picture 2" descr="check, sign 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6995" y="3164464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CuadroTexto 52"/>
            <p:cNvSpPr txBox="1"/>
            <p:nvPr/>
          </p:nvSpPr>
          <p:spPr>
            <a:xfrm>
              <a:off x="8787953" y="5141047"/>
              <a:ext cx="161024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b="1" i="1" dirty="0" smtClean="0">
                  <a:solidFill>
                    <a:prstClr val="black"/>
                  </a:solidFill>
                </a:rPr>
                <a:t>1.973</a:t>
              </a:r>
            </a:p>
            <a:p>
              <a:r>
                <a:rPr lang="es-ES" i="1" dirty="0" smtClean="0">
                  <a:solidFill>
                    <a:prstClr val="black"/>
                  </a:solidFill>
                </a:rPr>
                <a:t>Comercios</a:t>
              </a:r>
            </a:p>
            <a:p>
              <a:r>
                <a:rPr lang="es-ES" sz="1400" i="1" dirty="0" smtClean="0">
                  <a:solidFill>
                    <a:prstClr val="black"/>
                  </a:solidFill>
                </a:rPr>
                <a:t>Beneficiarios</a:t>
              </a:r>
              <a:endParaRPr lang="es-ES" sz="1100" i="1" dirty="0">
                <a:solidFill>
                  <a:prstClr val="black"/>
                </a:solidFill>
              </a:endParaRPr>
            </a:p>
          </p:txBody>
        </p:sp>
        <p:sp>
          <p:nvSpPr>
            <p:cNvPr id="54" name="CuadroTexto 53"/>
            <p:cNvSpPr txBox="1"/>
            <p:nvPr/>
          </p:nvSpPr>
          <p:spPr>
            <a:xfrm>
              <a:off x="8787953" y="4170795"/>
              <a:ext cx="16102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b="1" i="1" dirty="0" smtClean="0">
                  <a:solidFill>
                    <a:prstClr val="black"/>
                  </a:solidFill>
                </a:rPr>
                <a:t>500.000 €</a:t>
              </a:r>
            </a:p>
            <a:p>
              <a:r>
                <a:rPr lang="es-ES" i="1" dirty="0" smtClean="0">
                  <a:solidFill>
                    <a:prstClr val="black"/>
                  </a:solidFill>
                </a:rPr>
                <a:t>Inversión</a:t>
              </a:r>
            </a:p>
            <a:p>
              <a:r>
                <a:rPr lang="es-ES" i="1" dirty="0" smtClean="0">
                  <a:solidFill>
                    <a:prstClr val="black"/>
                  </a:solidFill>
                </a:rPr>
                <a:t>Inducida</a:t>
              </a:r>
              <a:endParaRPr lang="es-ES" sz="1400" i="1" dirty="0">
                <a:solidFill>
                  <a:prstClr val="black"/>
                </a:solidFill>
              </a:endParaRPr>
            </a:p>
          </p:txBody>
        </p:sp>
        <p:pic>
          <p:nvPicPr>
            <p:cNvPr id="55" name="Picture 2" descr="check, sign 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6995" y="4195621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" descr="check, sign 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6995" y="5193176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upo 32"/>
          <p:cNvGrpSpPr/>
          <p:nvPr/>
        </p:nvGrpSpPr>
        <p:grpSpPr>
          <a:xfrm>
            <a:off x="4047681" y="218465"/>
            <a:ext cx="2898923" cy="478790"/>
            <a:chOff x="4661206" y="474082"/>
            <a:chExt cx="2898923" cy="478790"/>
          </a:xfrm>
        </p:grpSpPr>
        <p:pic>
          <p:nvPicPr>
            <p:cNvPr id="34" name="Picture 4" descr="Secretaría de Estado de Comerci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8746" y="475271"/>
              <a:ext cx="991383" cy="477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Imagen 34" descr="Gobierno de España. Ministerio de Industria, Comercio y Turismo">
              <a:hlinkClick r:id="rId7"/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1206" y="474082"/>
              <a:ext cx="1907540" cy="47879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172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20 Rectángulo"/>
          <p:cNvSpPr/>
          <p:nvPr/>
        </p:nvSpPr>
        <p:spPr>
          <a:xfrm>
            <a:off x="8591379" y="6569242"/>
            <a:ext cx="3168000" cy="288758"/>
          </a:xfrm>
          <a:prstGeom prst="rect">
            <a:avLst/>
          </a:prstGeom>
          <a:solidFill>
            <a:srgbClr val="C82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8" name="20 Rectángulo"/>
          <p:cNvSpPr/>
          <p:nvPr/>
        </p:nvSpPr>
        <p:spPr>
          <a:xfrm>
            <a:off x="1" y="6569242"/>
            <a:ext cx="3168000" cy="288758"/>
          </a:xfrm>
          <a:prstGeom prst="rect">
            <a:avLst/>
          </a:prstGeom>
          <a:solidFill>
            <a:srgbClr val="C82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3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88" b="37421"/>
          <a:stretch>
            <a:fillRect/>
          </a:stretch>
        </p:blipFill>
        <p:spPr bwMode="auto">
          <a:xfrm>
            <a:off x="10953750" y="5613400"/>
            <a:ext cx="123825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adroTexto 2"/>
          <p:cNvSpPr txBox="1">
            <a:spLocks noChangeArrowheads="1"/>
          </p:cNvSpPr>
          <p:nvPr/>
        </p:nvSpPr>
        <p:spPr bwMode="auto">
          <a:xfrm>
            <a:off x="3689744" y="6287327"/>
            <a:ext cx="48634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 sz="3600" b="1" i="1" dirty="0" smtClean="0">
                <a:solidFill>
                  <a:prstClr val="black"/>
                </a:solidFill>
              </a:rPr>
              <a:t>Difusión y Comunicación</a:t>
            </a:r>
            <a:endParaRPr lang="es-ES" altLang="es-ES" sz="3600" b="1" i="1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69" name="20 Rectángulo"/>
          <p:cNvSpPr/>
          <p:nvPr/>
        </p:nvSpPr>
        <p:spPr>
          <a:xfrm>
            <a:off x="-17045" y="957376"/>
            <a:ext cx="12204000" cy="108000"/>
          </a:xfrm>
          <a:prstGeom prst="rect">
            <a:avLst/>
          </a:prstGeom>
          <a:solidFill>
            <a:srgbClr val="CE1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72" name="Picture 4" descr="Resultado de imagen de logo Unión Europ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27" y="146100"/>
            <a:ext cx="818479" cy="67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780" y="173455"/>
            <a:ext cx="1929753" cy="612000"/>
          </a:xfrm>
          <a:prstGeom prst="rect">
            <a:avLst/>
          </a:prstGeom>
        </p:spPr>
      </p:pic>
      <p:cxnSp>
        <p:nvCxnSpPr>
          <p:cNvPr id="44" name="21 Conector recto"/>
          <p:cNvCxnSpPr>
            <a:cxnSpLocks noChangeShapeType="1"/>
          </p:cNvCxnSpPr>
          <p:nvPr/>
        </p:nvCxnSpPr>
        <p:spPr bwMode="auto">
          <a:xfrm flipV="1">
            <a:off x="934329" y="1556541"/>
            <a:ext cx="0" cy="4320000"/>
          </a:xfrm>
          <a:prstGeom prst="line">
            <a:avLst/>
          </a:prstGeom>
          <a:noFill/>
          <a:ln w="28575">
            <a:solidFill>
              <a:srgbClr val="CE112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22 Elipse"/>
          <p:cNvSpPr/>
          <p:nvPr/>
        </p:nvSpPr>
        <p:spPr>
          <a:xfrm>
            <a:off x="665431" y="1454942"/>
            <a:ext cx="563562" cy="541338"/>
          </a:xfrm>
          <a:prstGeom prst="ellipse">
            <a:avLst/>
          </a:prstGeom>
          <a:solidFill>
            <a:srgbClr val="CE1126"/>
          </a:solidFill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b="1" kern="0" dirty="0">
                <a:solidFill>
                  <a:srgbClr val="FFFFFF"/>
                </a:solidFill>
                <a:latin typeface="Arial"/>
                <a:ea typeface="ＭＳ Ｐゴシック" pitchFamily="13" charset="-128"/>
              </a:rPr>
              <a:t>@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13" charset="-128"/>
              <a:cs typeface="+mn-cs"/>
            </a:endParaRPr>
          </a:p>
        </p:txBody>
      </p:sp>
      <p:sp>
        <p:nvSpPr>
          <p:cNvPr id="46" name="CuadroTexto 45"/>
          <p:cNvSpPr txBox="1"/>
          <p:nvPr/>
        </p:nvSpPr>
        <p:spPr>
          <a:xfrm rot="16200000">
            <a:off x="-1045335" y="4024111"/>
            <a:ext cx="3540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Apoyo al Comercio </a:t>
            </a:r>
            <a:r>
              <a:rPr lang="es-ES" sz="1600" b="1" dirty="0" smtClean="0">
                <a:solidFill>
                  <a:srgbClr val="C82849"/>
                </a:solidFill>
              </a:rPr>
              <a:t>– Cámara de España</a:t>
            </a:r>
            <a:endParaRPr lang="es-ES" sz="1600" b="1" dirty="0">
              <a:solidFill>
                <a:srgbClr val="C82849"/>
              </a:solidFill>
            </a:endParaRPr>
          </a:p>
        </p:txBody>
      </p:sp>
      <p:cxnSp>
        <p:nvCxnSpPr>
          <p:cNvPr id="47" name="21 Conector recto"/>
          <p:cNvCxnSpPr>
            <a:cxnSpLocks noChangeShapeType="1"/>
          </p:cNvCxnSpPr>
          <p:nvPr/>
        </p:nvCxnSpPr>
        <p:spPr bwMode="auto">
          <a:xfrm flipV="1">
            <a:off x="5928646" y="1950988"/>
            <a:ext cx="10244" cy="3796488"/>
          </a:xfrm>
          <a:prstGeom prst="line">
            <a:avLst/>
          </a:prstGeom>
          <a:noFill/>
          <a:ln w="28575">
            <a:solidFill>
              <a:srgbClr val="CE112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22 Elipse"/>
          <p:cNvSpPr/>
          <p:nvPr/>
        </p:nvSpPr>
        <p:spPr>
          <a:xfrm>
            <a:off x="5671186" y="1454942"/>
            <a:ext cx="563562" cy="541338"/>
          </a:xfrm>
          <a:prstGeom prst="ellipse">
            <a:avLst/>
          </a:prstGeom>
          <a:solidFill>
            <a:srgbClr val="CE1126"/>
          </a:solidFill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b="1" kern="0" dirty="0">
                <a:solidFill>
                  <a:srgbClr val="FFFFFF"/>
                </a:solidFill>
                <a:latin typeface="Arial"/>
                <a:ea typeface="ＭＳ Ｐゴシック" pitchFamily="13" charset="-128"/>
              </a:rPr>
              <a:t>@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13" charset="-128"/>
              <a:cs typeface="+mn-cs"/>
            </a:endParaRPr>
          </a:p>
        </p:txBody>
      </p:sp>
      <p:sp>
        <p:nvSpPr>
          <p:cNvPr id="50" name="CuadroTexto 49"/>
          <p:cNvSpPr txBox="1"/>
          <p:nvPr/>
        </p:nvSpPr>
        <p:spPr>
          <a:xfrm rot="16200000">
            <a:off x="4854047" y="3679955"/>
            <a:ext cx="2702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Comercio Interior </a:t>
            </a:r>
            <a:r>
              <a:rPr lang="es-ES" sz="1600" b="1" dirty="0" smtClean="0">
                <a:solidFill>
                  <a:srgbClr val="C82849"/>
                </a:solidFill>
              </a:rPr>
              <a:t>– MICOTUR</a:t>
            </a:r>
            <a:endParaRPr lang="es-ES" sz="1600" b="1" dirty="0">
              <a:solidFill>
                <a:srgbClr val="C82849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2262" t="10475" r="4345" b="5477"/>
          <a:stretch/>
        </p:blipFill>
        <p:spPr>
          <a:xfrm>
            <a:off x="1203228" y="2083649"/>
            <a:ext cx="4405979" cy="2973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3" name="Grupo 22"/>
          <p:cNvGrpSpPr/>
          <p:nvPr/>
        </p:nvGrpSpPr>
        <p:grpSpPr>
          <a:xfrm>
            <a:off x="4047681" y="269659"/>
            <a:ext cx="2898923" cy="478790"/>
            <a:chOff x="4661206" y="474082"/>
            <a:chExt cx="2898923" cy="478790"/>
          </a:xfrm>
        </p:grpSpPr>
        <p:pic>
          <p:nvPicPr>
            <p:cNvPr id="24" name="Picture 4" descr="Secretaría de Estado de Comerci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8746" y="475271"/>
              <a:ext cx="991383" cy="477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Imagen 24" descr="Gobierno de España. Ministerio de Industria, Comercio y Turismo">
              <a:hlinkClick r:id="rId7"/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1206" y="474082"/>
              <a:ext cx="1907540" cy="4787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CuadroTexto 25"/>
          <p:cNvSpPr txBox="1"/>
          <p:nvPr/>
        </p:nvSpPr>
        <p:spPr>
          <a:xfrm>
            <a:off x="11774605" y="645658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lang="es-ES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5227" y="2097740"/>
            <a:ext cx="5487559" cy="297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4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20 Rectángulo"/>
          <p:cNvSpPr/>
          <p:nvPr/>
        </p:nvSpPr>
        <p:spPr>
          <a:xfrm>
            <a:off x="8591379" y="6569242"/>
            <a:ext cx="3168000" cy="288758"/>
          </a:xfrm>
          <a:prstGeom prst="rect">
            <a:avLst/>
          </a:prstGeom>
          <a:solidFill>
            <a:srgbClr val="C82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8" name="20 Rectángulo"/>
          <p:cNvSpPr/>
          <p:nvPr/>
        </p:nvSpPr>
        <p:spPr>
          <a:xfrm>
            <a:off x="1" y="6569242"/>
            <a:ext cx="3168000" cy="288758"/>
          </a:xfrm>
          <a:prstGeom prst="rect">
            <a:avLst/>
          </a:prstGeom>
          <a:solidFill>
            <a:srgbClr val="C82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3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88" b="37421"/>
          <a:stretch>
            <a:fillRect/>
          </a:stretch>
        </p:blipFill>
        <p:spPr bwMode="auto">
          <a:xfrm>
            <a:off x="10953750" y="5613400"/>
            <a:ext cx="123825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adroTexto 2"/>
          <p:cNvSpPr txBox="1">
            <a:spLocks noChangeArrowheads="1"/>
          </p:cNvSpPr>
          <p:nvPr/>
        </p:nvSpPr>
        <p:spPr bwMode="auto">
          <a:xfrm>
            <a:off x="3733704" y="6287327"/>
            <a:ext cx="48634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 sz="3600" b="1" i="1" dirty="0" smtClean="0">
                <a:solidFill>
                  <a:prstClr val="black"/>
                </a:solidFill>
              </a:rPr>
              <a:t>Difusión y Comunicación</a:t>
            </a:r>
            <a:endParaRPr lang="es-ES" altLang="es-ES" sz="3600" b="1" i="1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69" name="20 Rectángulo"/>
          <p:cNvSpPr/>
          <p:nvPr/>
        </p:nvSpPr>
        <p:spPr>
          <a:xfrm>
            <a:off x="-17045" y="957376"/>
            <a:ext cx="12204000" cy="108000"/>
          </a:xfrm>
          <a:prstGeom prst="rect">
            <a:avLst/>
          </a:prstGeom>
          <a:solidFill>
            <a:srgbClr val="CE1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72" name="Picture 4" descr="Resultado de imagen de logo Unión Europ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27" y="146100"/>
            <a:ext cx="818479" cy="67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780" y="173455"/>
            <a:ext cx="1929753" cy="612000"/>
          </a:xfrm>
          <a:prstGeom prst="rect">
            <a:avLst/>
          </a:prstGeom>
        </p:spPr>
      </p:pic>
      <p:grpSp>
        <p:nvGrpSpPr>
          <p:cNvPr id="23" name="Grupo 22"/>
          <p:cNvGrpSpPr/>
          <p:nvPr/>
        </p:nvGrpSpPr>
        <p:grpSpPr>
          <a:xfrm>
            <a:off x="4047681" y="269659"/>
            <a:ext cx="2898923" cy="478790"/>
            <a:chOff x="4661206" y="474082"/>
            <a:chExt cx="2898923" cy="478790"/>
          </a:xfrm>
        </p:grpSpPr>
        <p:pic>
          <p:nvPicPr>
            <p:cNvPr id="24" name="Picture 4" descr="Secretaría de Estado de Comerci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8746" y="475271"/>
              <a:ext cx="991383" cy="477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Imagen 24" descr="Gobierno de España. Ministerio de Industria, Comercio y Turismo">
              <a:hlinkClick r:id="rId6"/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1206" y="474082"/>
              <a:ext cx="1907540" cy="4787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CuadroTexto 25"/>
          <p:cNvSpPr txBox="1"/>
          <p:nvPr/>
        </p:nvSpPr>
        <p:spPr>
          <a:xfrm>
            <a:off x="401875" y="1383781"/>
            <a:ext cx="6655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Campaña Redes Sociales: Calidad a la Vuelta de la Esquina</a:t>
            </a:r>
            <a:r>
              <a:rPr lang="es-ES" sz="1600" b="1" dirty="0" smtClean="0">
                <a:solidFill>
                  <a:srgbClr val="C82849"/>
                </a:solidFill>
              </a:rPr>
              <a:t>– #</a:t>
            </a:r>
            <a:r>
              <a:rPr lang="es-ES" sz="1600" b="1" dirty="0" err="1" smtClean="0">
                <a:solidFill>
                  <a:srgbClr val="C82849"/>
                </a:solidFill>
              </a:rPr>
              <a:t>AquíHayCalidad</a:t>
            </a:r>
            <a:endParaRPr lang="es-ES" sz="1600" b="1" dirty="0">
              <a:solidFill>
                <a:srgbClr val="C82849"/>
              </a:solidFill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331" y="1352027"/>
            <a:ext cx="2450034" cy="2450034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591" y="2203431"/>
            <a:ext cx="2353409" cy="2353409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775" y="3882190"/>
            <a:ext cx="2459881" cy="2459881"/>
          </a:xfrm>
          <a:prstGeom prst="rect">
            <a:avLst/>
          </a:prstGeom>
        </p:spPr>
      </p:pic>
      <p:sp>
        <p:nvSpPr>
          <p:cNvPr id="30" name="Rectángulo 29"/>
          <p:cNvSpPr/>
          <p:nvPr/>
        </p:nvSpPr>
        <p:spPr>
          <a:xfrm>
            <a:off x="514079" y="1801481"/>
            <a:ext cx="69382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500" dirty="0" smtClean="0">
                <a:solidFill>
                  <a:prstClr val="black"/>
                </a:solidFill>
                <a:cs typeface="Arial" pitchFamily="34" charset="0"/>
              </a:rPr>
              <a:t>Desde el 1 de octubre de 2018 se compartieron imágenes de los productos típicos por regiones bajo el lema “Calidad a la Vuelta de la Esquina”. A la campaña se han sumado las Cámaras de Comercio </a:t>
            </a:r>
            <a:r>
              <a:rPr lang="es-ES" sz="1500" dirty="0">
                <a:solidFill>
                  <a:prstClr val="black"/>
                </a:solidFill>
                <a:cs typeface="Arial" pitchFamily="34" charset="0"/>
              </a:rPr>
              <a:t>T</a:t>
            </a:r>
            <a:r>
              <a:rPr lang="es-ES" sz="1500" dirty="0" smtClean="0">
                <a:solidFill>
                  <a:prstClr val="black"/>
                </a:solidFill>
                <a:cs typeface="Arial" pitchFamily="34" charset="0"/>
              </a:rPr>
              <a:t>erritoriales obteniendo resultados muy positivos en cuanto a alcance, impresiones y clics. </a:t>
            </a:r>
            <a:endParaRPr lang="es-ES_tradnl" sz="150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11"/>
          <a:srcRect l="27187" t="24012" r="27812" b="20872"/>
          <a:stretch/>
        </p:blipFill>
        <p:spPr>
          <a:xfrm>
            <a:off x="1293632" y="2764787"/>
            <a:ext cx="5486400" cy="3611880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11776271" y="645658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lang="es-ES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68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20 Rectángulo"/>
          <p:cNvSpPr/>
          <p:nvPr/>
        </p:nvSpPr>
        <p:spPr>
          <a:xfrm>
            <a:off x="8591379" y="6569242"/>
            <a:ext cx="3168000" cy="288758"/>
          </a:xfrm>
          <a:prstGeom prst="rect">
            <a:avLst/>
          </a:prstGeom>
          <a:solidFill>
            <a:srgbClr val="C82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8" name="20 Rectángulo"/>
          <p:cNvSpPr/>
          <p:nvPr/>
        </p:nvSpPr>
        <p:spPr>
          <a:xfrm>
            <a:off x="1" y="6569242"/>
            <a:ext cx="3168000" cy="288758"/>
          </a:xfrm>
          <a:prstGeom prst="rect">
            <a:avLst/>
          </a:prstGeom>
          <a:solidFill>
            <a:srgbClr val="C82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3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88" b="37421"/>
          <a:stretch>
            <a:fillRect/>
          </a:stretch>
        </p:blipFill>
        <p:spPr bwMode="auto">
          <a:xfrm>
            <a:off x="10953750" y="5613400"/>
            <a:ext cx="123825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adroTexto 2"/>
          <p:cNvSpPr txBox="1">
            <a:spLocks noChangeArrowheads="1"/>
          </p:cNvSpPr>
          <p:nvPr/>
        </p:nvSpPr>
        <p:spPr bwMode="auto">
          <a:xfrm>
            <a:off x="3733704" y="6267244"/>
            <a:ext cx="48634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 sz="3600" b="1" i="1" dirty="0" smtClean="0">
                <a:solidFill>
                  <a:prstClr val="black"/>
                </a:solidFill>
              </a:rPr>
              <a:t>Difusión y Comunicación</a:t>
            </a:r>
            <a:endParaRPr lang="es-ES" altLang="es-ES" sz="3600" b="1" i="1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69" name="20 Rectángulo"/>
          <p:cNvSpPr/>
          <p:nvPr/>
        </p:nvSpPr>
        <p:spPr>
          <a:xfrm>
            <a:off x="-17045" y="957376"/>
            <a:ext cx="12204000" cy="108000"/>
          </a:xfrm>
          <a:prstGeom prst="rect">
            <a:avLst/>
          </a:prstGeom>
          <a:solidFill>
            <a:srgbClr val="CE1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72" name="Picture 4" descr="Resultado de imagen de logo Unión Europ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27" y="146100"/>
            <a:ext cx="818479" cy="67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780" y="173455"/>
            <a:ext cx="1929753" cy="612000"/>
          </a:xfrm>
          <a:prstGeom prst="rect">
            <a:avLst/>
          </a:prstGeom>
        </p:spPr>
      </p:pic>
      <p:grpSp>
        <p:nvGrpSpPr>
          <p:cNvPr id="23" name="Grupo 22"/>
          <p:cNvGrpSpPr/>
          <p:nvPr/>
        </p:nvGrpSpPr>
        <p:grpSpPr>
          <a:xfrm>
            <a:off x="4047681" y="269659"/>
            <a:ext cx="2898923" cy="478790"/>
            <a:chOff x="4661206" y="474082"/>
            <a:chExt cx="2898923" cy="478790"/>
          </a:xfrm>
        </p:grpSpPr>
        <p:pic>
          <p:nvPicPr>
            <p:cNvPr id="24" name="Picture 4" descr="Secretaría de Estado de Comerci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8746" y="475271"/>
              <a:ext cx="991383" cy="477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Imagen 24" descr="Gobierno de España. Ministerio de Industria, Comercio y Turismo">
              <a:hlinkClick r:id="rId6"/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1206" y="474082"/>
              <a:ext cx="1907540" cy="4787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CuadroTexto 25"/>
          <p:cNvSpPr txBox="1"/>
          <p:nvPr/>
        </p:nvSpPr>
        <p:spPr>
          <a:xfrm>
            <a:off x="561895" y="1235191"/>
            <a:ext cx="36688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Repercusión en medios de Comunicación</a:t>
            </a:r>
            <a:endParaRPr lang="es-ES" sz="1600" b="1" dirty="0">
              <a:solidFill>
                <a:srgbClr val="C82849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11785063" y="645658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lang="es-ES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2" y="1600892"/>
            <a:ext cx="7509637" cy="4651423"/>
          </a:xfrm>
          <a:prstGeom prst="rect">
            <a:avLst/>
          </a:prstGeom>
        </p:spPr>
      </p:pic>
      <p:sp>
        <p:nvSpPr>
          <p:cNvPr id="31" name="Rectángulo 30"/>
          <p:cNvSpPr/>
          <p:nvPr/>
        </p:nvSpPr>
        <p:spPr>
          <a:xfrm>
            <a:off x="8745583" y="1747214"/>
            <a:ext cx="2922814" cy="3373426"/>
          </a:xfrm>
          <a:prstGeom prst="rect">
            <a:avLst/>
          </a:prstGeom>
          <a:solidFill>
            <a:srgbClr val="C8284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CuadroTexto 31"/>
          <p:cNvSpPr txBox="1"/>
          <p:nvPr/>
        </p:nvSpPr>
        <p:spPr>
          <a:xfrm>
            <a:off x="8783681" y="1849767"/>
            <a:ext cx="28575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El Programa de Apoyo al Comercio Minorista de las cámaras de comercio ha aparecido en un total de </a:t>
            </a:r>
            <a:r>
              <a:rPr lang="es-E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722 medios </a:t>
            </a:r>
            <a:r>
              <a:rPr lang="es-E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en 2018.</a:t>
            </a:r>
          </a:p>
          <a:p>
            <a:endParaRPr lang="es-E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s-ES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La valoración de esos impactos informativos equivaldría a una inversión publicitaria de </a:t>
            </a:r>
            <a:r>
              <a:rPr lang="es-E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6 millones de euros.</a:t>
            </a:r>
            <a:endParaRPr lang="es-E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90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CLDOrden xmlns="B94F6568-3C84-4271-9BD9-5DC381247F4F" xsi:nil="true"/>
    <MCLDDescripcion xmlns="B94F6568-3C84-4271-9BD9-5DC381247F4F" xsi:nil="true"/>
    <ID_ES xmlns="7b006b85-340d-4812-b9ee-172a3f2deb12" xsi:nil="true"/>
  </documentManagement>
</p:properties>
</file>

<file path=customXml/item2.xml><?xml version="1.0" encoding="utf-8"?>
<?mso-contentType ?>
<spe:Receivers xmlns:spe="http://schemas.microsoft.com/sharepoint/events">
  <Receiver>
    <Name>ItemAdded</Name>
    <Synchronization>Asynchronous</Synchronization>
    <Type>10001</Type>
    <SequenceNumber>10001</SequenceNumber>
    <Url/>
    <Assembly>Ministerio.SP.Core, Version=1.0.0.0, Culture=neutral, PublicKeyToken=b074f1446d6ffa9a</Assembly>
    <Class>Ministerio.SP.Core.EventReceivers.STAM.STAMGenericaListas</Class>
    <Data/>
    <Filter/>
  </Receiver>
  <Receiver>
    <Name>ItemUpdated</Name>
    <Synchronization>Asynchronous</Synchronization>
    <Type>10002</Type>
    <SequenceNumber>10002</SequenceNumber>
    <Url/>
    <Assembly>Ministerio.SP.Core, Version=1.0.0.0, Culture=neutral, PublicKeyToken=b074f1446d6ffa9a</Assembly>
    <Class>Ministerio.SP.Core.EventReceivers.STAM.STAMGenericaListas</Class>
    <Data/>
    <Filter/>
  </Receiver>
  <Receiver>
    <Name>ItemDeleted</Name>
    <Synchronization>Asynchronous</Synchronization>
    <Type>10003</Type>
    <SequenceNumber>10003</SequenceNumber>
    <Url/>
    <Assembly>Ministerio.SP.Core, Version=1.0.0.0, Culture=neutral, PublicKeyToken=b074f1446d6ffa9a</Assembly>
    <Class>Ministerio.SP.Core.EventReceivers.STAM.STAMGenericaListas</Class>
    <Data/>
    <Filter/>
  </Receiver>
  <Receiver>
    <Name>ItemAdded</Name>
    <Synchronization>Asynchronous</Synchronization>
    <Type>10001</Type>
    <SequenceNumber>10001</SequenceNumber>
    <Url/>
    <Assembly>Ministerio.SP.Core, Version=1.0.0.0, Culture=neutral, PublicKeyToken=b074f1446d6ffa9a</Assembly>
    <Class>Ministerio.SP.Core.EventReceivers.STAM.STAMGenericaListas</Class>
    <Data/>
    <Filter/>
  </Receiver>
  <Receiver>
    <Name>ItemUpdated</Name>
    <Synchronization>Asynchronous</Synchronization>
    <Type>10002</Type>
    <SequenceNumber>10002</SequenceNumber>
    <Url/>
    <Assembly>Ministerio.SP.Core, Version=1.0.0.0, Culture=neutral, PublicKeyToken=b074f1446d6ffa9a</Assembly>
    <Class>Ministerio.SP.Core.EventReceivers.STAM.STAMGenericaListas</Class>
    <Data/>
    <Filter/>
  </Receiver>
  <Receiver>
    <Name>ItemDeleted</Name>
    <Synchronization>Asynchronous</Synchronization>
    <Type>10003</Type>
    <SequenceNumber>10003</SequenceNumber>
    <Url/>
    <Assembly>Ministerio.SP.Core, Version=1.0.0.0, Culture=neutral, PublicKeyToken=b074f1446d6ffa9a</Assembly>
    <Class>Ministerio.SP.Core.EventReceivers.STAM.STAMGenericaListas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ListadoDocumentosCT" ma:contentTypeID="0x0101002B548C03437E43FC972CE33E155068B400E4F68E692AFDE04F9A5A61A55603E264" ma:contentTypeVersion="11" ma:contentTypeDescription="Tipo de contenido para las bibliotecas de documentos de tipo listado de documentos" ma:contentTypeScope="" ma:versionID="d7631b900e45b231941c56540a707622">
  <xsd:schema xmlns:xsd="http://www.w3.org/2001/XMLSchema" xmlns:xs="http://www.w3.org/2001/XMLSchema" xmlns:p="http://schemas.microsoft.com/office/2006/metadata/properties" xmlns:ns2="B94F6568-3C84-4271-9BD9-5DC381247F4F" xmlns:ns3="7b006b85-340d-4812-b9ee-172a3f2deb12" targetNamespace="http://schemas.microsoft.com/office/2006/metadata/properties" ma:root="true" ma:fieldsID="b84758225541facd16da4f4ecc693dce" ns2:_="" ns3:_="">
    <xsd:import namespace="B94F6568-3C84-4271-9BD9-5DC381247F4F"/>
    <xsd:import namespace="7b006b85-340d-4812-b9ee-172a3f2deb12"/>
    <xsd:element name="properties">
      <xsd:complexType>
        <xsd:sequence>
          <xsd:element name="documentManagement">
            <xsd:complexType>
              <xsd:all>
                <xsd:element ref="ns2:MCLDDescripcion" minOccurs="0"/>
                <xsd:element ref="ns2:MCLDOrden" minOccurs="0"/>
                <xsd:element ref="ns3:ID_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4F6568-3C84-4271-9BD9-5DC381247F4F" elementFormDefault="qualified">
    <xsd:import namespace="http://schemas.microsoft.com/office/2006/documentManagement/types"/>
    <xsd:import namespace="http://schemas.microsoft.com/office/infopath/2007/PartnerControls"/>
    <xsd:element name="MCLDDescripcion" ma:index="8" nillable="true" ma:displayName="Descripción" ma:internalName="MCLDDescripcion">
      <xsd:simpleType>
        <xsd:restriction base="dms:Note">
          <xsd:maxLength value="255"/>
        </xsd:restriction>
      </xsd:simpleType>
    </xsd:element>
    <xsd:element name="MCLDOrden" ma:index="9" nillable="true" ma:displayName="Orden" ma:decimals="0" ma:internalName="MCLDOrden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006b85-340d-4812-b9ee-172a3f2deb12" elementFormDefault="qualified">
    <xsd:import namespace="http://schemas.microsoft.com/office/2006/documentManagement/types"/>
    <xsd:import namespace="http://schemas.microsoft.com/office/infopath/2007/PartnerControls"/>
    <xsd:element name="ID_ES" ma:index="10" nillable="true" ma:displayName="ID_ES" ma:decimals="0" ma:hidden="true" ma:internalName="ID_ES" ma:readOnly="fals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3C40B6-2027-4CE4-8141-33AE7265CF50}"/>
</file>

<file path=customXml/itemProps2.xml><?xml version="1.0" encoding="utf-8"?>
<ds:datastoreItem xmlns:ds="http://schemas.openxmlformats.org/officeDocument/2006/customXml" ds:itemID="{A9819E58-99CD-4AB5-A996-3E05FD8A6256}"/>
</file>

<file path=customXml/itemProps3.xml><?xml version="1.0" encoding="utf-8"?>
<ds:datastoreItem xmlns:ds="http://schemas.openxmlformats.org/officeDocument/2006/customXml" ds:itemID="{F65C961D-87CB-456E-8C0C-0266977780FE}"/>
</file>

<file path=customXml/itemProps4.xml><?xml version="1.0" encoding="utf-8"?>
<ds:datastoreItem xmlns:ds="http://schemas.openxmlformats.org/officeDocument/2006/customXml" ds:itemID="{435A703D-9E39-496C-8167-1B7642659324}"/>
</file>

<file path=docProps/app.xml><?xml version="1.0" encoding="utf-8"?>
<Properties xmlns="http://schemas.openxmlformats.org/officeDocument/2006/extended-properties" xmlns:vt="http://schemas.openxmlformats.org/officeDocument/2006/docPropsVTypes">
  <TotalTime>3728</TotalTime>
  <Words>589</Words>
  <Application>Microsoft Office PowerPoint</Application>
  <PresentationFormat>Panorámica</PresentationFormat>
  <Paragraphs>105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9</vt:i4>
      </vt:variant>
    </vt:vector>
  </HeadingPairs>
  <TitlesOfParts>
    <vt:vector size="19" baseType="lpstr">
      <vt:lpstr>ＭＳ Ｐゴシック</vt:lpstr>
      <vt:lpstr>Arial</vt:lpstr>
      <vt:lpstr>Calibri</vt:lpstr>
      <vt:lpstr>Calibri Light</vt:lpstr>
      <vt:lpstr>Century Gothic</vt:lpstr>
      <vt:lpstr>Tema de Office</vt:lpstr>
      <vt:lpstr>Diseño personalizado</vt:lpstr>
      <vt:lpstr>3_Diseño personalizado</vt:lpstr>
      <vt:lpstr>1_Diseño personalizado</vt:lpstr>
      <vt:lpstr>2_Diseño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Adrián Balfagón</dc:creator>
  <cp:lastModifiedBy>Jon JB. Bilbao Herrera</cp:lastModifiedBy>
  <cp:revision>211</cp:revision>
  <cp:lastPrinted>2018-02-16T12:11:57Z</cp:lastPrinted>
  <dcterms:created xsi:type="dcterms:W3CDTF">2016-12-14T17:38:38Z</dcterms:created>
  <dcterms:modified xsi:type="dcterms:W3CDTF">2019-02-08T12:07:06Z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0x0101002B548C03437E43FC972CE33E155068B400E4F68E692AFDE04F9A5A61A55603E264</vt:lpwstr>
  </property>
</Properties>
</file>